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88" r:id="rId5"/>
    <p:sldId id="289" r:id="rId6"/>
    <p:sldId id="265" r:id="rId7"/>
    <p:sldId id="293" r:id="rId8"/>
    <p:sldId id="283" r:id="rId9"/>
    <p:sldId id="284" r:id="rId10"/>
    <p:sldId id="262" r:id="rId11"/>
    <p:sldId id="287" r:id="rId12"/>
    <p:sldId id="286" r:id="rId13"/>
    <p:sldId id="268" r:id="rId14"/>
    <p:sldId id="290" r:id="rId15"/>
    <p:sldId id="294" r:id="rId16"/>
    <p:sldId id="295" r:id="rId17"/>
    <p:sldId id="297" r:id="rId18"/>
    <p:sldId id="304" r:id="rId19"/>
    <p:sldId id="296" r:id="rId20"/>
    <p:sldId id="299" r:id="rId21"/>
    <p:sldId id="285" r:id="rId22"/>
    <p:sldId id="263" r:id="rId23"/>
    <p:sldId id="264" r:id="rId24"/>
    <p:sldId id="300" r:id="rId25"/>
    <p:sldId id="302" r:id="rId26"/>
    <p:sldId id="301" r:id="rId27"/>
    <p:sldId id="303" r:id="rId28"/>
    <p:sldId id="266" r:id="rId29"/>
    <p:sldId id="305" r:id="rId30"/>
    <p:sldId id="269" r:id="rId31"/>
    <p:sldId id="306" r:id="rId32"/>
    <p:sldId id="278" r:id="rId33"/>
    <p:sldId id="276" r:id="rId34"/>
    <p:sldId id="281" r:id="rId35"/>
    <p:sldId id="307" r:id="rId36"/>
    <p:sldId id="27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C0D4"/>
    <a:srgbClr val="318F21"/>
    <a:srgbClr val="B9DF2D"/>
    <a:srgbClr val="41CBC6"/>
    <a:srgbClr val="4A9CCB"/>
    <a:srgbClr val="4B73A8"/>
    <a:srgbClr val="5A538C"/>
    <a:srgbClr val="345692"/>
    <a:srgbClr val="FFFFFF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 varScale="1">
        <p:scale>
          <a:sx n="63" d="100"/>
          <a:sy n="63" d="100"/>
        </p:scale>
        <p:origin x="12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F3E95F-59AB-4A70-86E7-7945F75F56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68209C4-BA4C-4FCA-A354-174FF998DB60}">
      <dgm:prSet phldrT="[文字]"/>
      <dgm:spPr/>
      <dgm:t>
        <a:bodyPr/>
        <a:lstStyle/>
        <a:p>
          <a:r>
            <a:rPr lang="zh-TW" altLang="en-US" dirty="0"/>
            <a:t>手機條碼歸戶機制</a:t>
          </a:r>
        </a:p>
      </dgm:t>
    </dgm:pt>
    <dgm:pt modelId="{A623D5FC-F167-48B9-B7AE-432C8FA04571}" type="parTrans" cxnId="{A432BA17-3C0D-4D46-A579-E7EBE037C895}">
      <dgm:prSet/>
      <dgm:spPr/>
      <dgm:t>
        <a:bodyPr/>
        <a:lstStyle/>
        <a:p>
          <a:endParaRPr lang="zh-TW" altLang="en-US"/>
        </a:p>
      </dgm:t>
    </dgm:pt>
    <dgm:pt modelId="{96E340DA-5884-45B7-8680-37EEEEB05B13}" type="sibTrans" cxnId="{A432BA17-3C0D-4D46-A579-E7EBE037C895}">
      <dgm:prSet/>
      <dgm:spPr/>
      <dgm:t>
        <a:bodyPr/>
        <a:lstStyle/>
        <a:p>
          <a:endParaRPr lang="zh-TW" altLang="en-US"/>
        </a:p>
      </dgm:t>
    </dgm:pt>
    <dgm:pt modelId="{AF6EF083-A993-4524-B0A0-15E0B7DF588C}">
      <dgm:prSet/>
      <dgm:spPr/>
      <dgm:t>
        <a:bodyPr/>
        <a:lstStyle/>
        <a:p>
          <a:r>
            <a:rPr lang="zh-TW" altLang="en-US" dirty="0"/>
            <a:t>發票列印防偽機制</a:t>
          </a:r>
        </a:p>
      </dgm:t>
    </dgm:pt>
    <dgm:pt modelId="{4DB07730-CD5A-4CCF-8312-BDCE1ED3A64A}" type="parTrans" cxnId="{A626AD7C-145D-48D8-8B7E-74F4DE2A6A7E}">
      <dgm:prSet/>
      <dgm:spPr/>
      <dgm:t>
        <a:bodyPr/>
        <a:lstStyle/>
        <a:p>
          <a:endParaRPr lang="zh-TW" altLang="en-US"/>
        </a:p>
      </dgm:t>
    </dgm:pt>
    <dgm:pt modelId="{F24C4112-3161-4A02-86DC-41623BD1B498}" type="sibTrans" cxnId="{A626AD7C-145D-48D8-8B7E-74F4DE2A6A7E}">
      <dgm:prSet/>
      <dgm:spPr/>
      <dgm:t>
        <a:bodyPr/>
        <a:lstStyle/>
        <a:p>
          <a:endParaRPr lang="zh-TW" altLang="en-US"/>
        </a:p>
      </dgm:t>
    </dgm:pt>
    <dgm:pt modelId="{1791A5C4-5247-4805-82CF-1A71B055BB2B}">
      <dgm:prSet/>
      <dgm:spPr/>
      <dgm:t>
        <a:bodyPr/>
        <a:lstStyle/>
        <a:p>
          <a:r>
            <a:rPr lang="zh-TW" altLang="en-US" dirty="0"/>
            <a:t>手機條碼辨識機制</a:t>
          </a:r>
        </a:p>
      </dgm:t>
    </dgm:pt>
    <dgm:pt modelId="{9C099604-A038-4575-9130-4485F9A8A9B6}" type="parTrans" cxnId="{6F3DDCB7-4331-4A16-93B9-70DF55C08770}">
      <dgm:prSet/>
      <dgm:spPr/>
      <dgm:t>
        <a:bodyPr/>
        <a:lstStyle/>
        <a:p>
          <a:endParaRPr lang="zh-TW" altLang="en-US"/>
        </a:p>
      </dgm:t>
    </dgm:pt>
    <dgm:pt modelId="{F0698F5E-2A8E-485A-A86A-C7DE8C54F454}" type="sibTrans" cxnId="{6F3DDCB7-4331-4A16-93B9-70DF55C08770}">
      <dgm:prSet/>
      <dgm:spPr/>
      <dgm:t>
        <a:bodyPr/>
        <a:lstStyle/>
        <a:p>
          <a:endParaRPr lang="zh-TW" altLang="en-US"/>
        </a:p>
      </dgm:t>
    </dgm:pt>
    <dgm:pt modelId="{1DD14CB3-D0A8-4F04-9E92-D97531453A44}">
      <dgm:prSet/>
      <dgm:spPr/>
      <dgm:t>
        <a:bodyPr/>
        <a:lstStyle/>
        <a:p>
          <a:r>
            <a:rPr lang="zh-TW" altLang="en-US" dirty="0"/>
            <a:t>即時推播交易發票明細 </a:t>
          </a:r>
        </a:p>
      </dgm:t>
    </dgm:pt>
    <dgm:pt modelId="{9EC1C895-D75E-4EA3-B5C3-2DC2385641E4}" type="parTrans" cxnId="{3FB520FB-565F-4FCF-ACDB-45A12D13A6F5}">
      <dgm:prSet/>
      <dgm:spPr/>
      <dgm:t>
        <a:bodyPr/>
        <a:lstStyle/>
        <a:p>
          <a:endParaRPr lang="zh-TW" altLang="en-US"/>
        </a:p>
      </dgm:t>
    </dgm:pt>
    <dgm:pt modelId="{FCBE0F72-C370-4548-8DB0-BF80C4897F95}" type="sibTrans" cxnId="{3FB520FB-565F-4FCF-ACDB-45A12D13A6F5}">
      <dgm:prSet/>
      <dgm:spPr/>
      <dgm:t>
        <a:bodyPr/>
        <a:lstStyle/>
        <a:p>
          <a:endParaRPr lang="zh-TW" altLang="en-US"/>
        </a:p>
      </dgm:t>
    </dgm:pt>
    <dgm:pt modelId="{DFC3B589-BE63-4D65-B5AB-5334BA3E7FFD}">
      <dgm:prSet/>
      <dgm:spPr/>
      <dgm:t>
        <a:bodyPr/>
        <a:lstStyle/>
        <a:p>
          <a:r>
            <a:rPr lang="zh-TW" altLang="en-US" dirty="0"/>
            <a:t>掃描手機條碼收取發票</a:t>
          </a:r>
        </a:p>
      </dgm:t>
    </dgm:pt>
    <dgm:pt modelId="{3301328D-2712-47D0-BE80-FCBDCC52114D}" type="parTrans" cxnId="{B01DFB66-758C-4895-8A27-1AD8D4854901}">
      <dgm:prSet/>
      <dgm:spPr/>
      <dgm:t>
        <a:bodyPr/>
        <a:lstStyle/>
        <a:p>
          <a:endParaRPr lang="zh-TW" altLang="en-US"/>
        </a:p>
      </dgm:t>
    </dgm:pt>
    <dgm:pt modelId="{676A6624-A185-47EF-826E-AC9B778879AA}" type="sibTrans" cxnId="{B01DFB66-758C-4895-8A27-1AD8D4854901}">
      <dgm:prSet/>
      <dgm:spPr/>
      <dgm:t>
        <a:bodyPr/>
        <a:lstStyle/>
        <a:p>
          <a:endParaRPr lang="zh-TW" altLang="en-US"/>
        </a:p>
      </dgm:t>
    </dgm:pt>
    <dgm:pt modelId="{8F6359FB-3D39-4A0B-8D16-8DD428960CE6}" type="pres">
      <dgm:prSet presAssocID="{63F3E95F-59AB-4A70-86E7-7945F75F56DF}" presName="linear" presStyleCnt="0">
        <dgm:presLayoutVars>
          <dgm:animLvl val="lvl"/>
          <dgm:resizeHandles val="exact"/>
        </dgm:presLayoutVars>
      </dgm:prSet>
      <dgm:spPr/>
    </dgm:pt>
    <dgm:pt modelId="{6C5B37D5-FB48-427C-9307-9E0918682621}" type="pres">
      <dgm:prSet presAssocID="{A68209C4-BA4C-4FCA-A354-174FF998DB60}" presName="parentText" presStyleLbl="node1" presStyleIdx="0" presStyleCnt="5" custLinFactNeighborX="336" custLinFactNeighborY="64708">
        <dgm:presLayoutVars>
          <dgm:chMax val="0"/>
          <dgm:bulletEnabled val="1"/>
        </dgm:presLayoutVars>
      </dgm:prSet>
      <dgm:spPr/>
    </dgm:pt>
    <dgm:pt modelId="{10BE6994-A927-4072-82A0-1C1041D458E5}" type="pres">
      <dgm:prSet presAssocID="{96E340DA-5884-45B7-8680-37EEEEB05B13}" presName="spacer" presStyleCnt="0"/>
      <dgm:spPr/>
    </dgm:pt>
    <dgm:pt modelId="{15EF0B80-8506-43E2-A5B7-D6CDF263FC23}" type="pres">
      <dgm:prSet presAssocID="{1791A5C4-5247-4805-82CF-1A71B055BB2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BA25880-4BFB-4CA3-8697-0E8AF550C12E}" type="pres">
      <dgm:prSet presAssocID="{F0698F5E-2A8E-485A-A86A-C7DE8C54F454}" presName="spacer" presStyleCnt="0"/>
      <dgm:spPr/>
    </dgm:pt>
    <dgm:pt modelId="{D0915645-74E6-4F16-8B64-AC96CD7D6772}" type="pres">
      <dgm:prSet presAssocID="{1DD14CB3-D0A8-4F04-9E92-D97531453A4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98A19F6-0EC9-4AD4-879D-2AF45AE9B5AD}" type="pres">
      <dgm:prSet presAssocID="{FCBE0F72-C370-4548-8DB0-BF80C4897F95}" presName="spacer" presStyleCnt="0"/>
      <dgm:spPr/>
    </dgm:pt>
    <dgm:pt modelId="{E841AB9E-7063-45E6-A458-04E2A8B9AE65}" type="pres">
      <dgm:prSet presAssocID="{AF6EF083-A993-4524-B0A0-15E0B7DF5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BB4BF88-BB23-4677-914D-BEFC9C1472FD}" type="pres">
      <dgm:prSet presAssocID="{F24C4112-3161-4A02-86DC-41623BD1B498}" presName="spacer" presStyleCnt="0"/>
      <dgm:spPr/>
    </dgm:pt>
    <dgm:pt modelId="{5DADE48F-0F19-44BB-BB58-C6EC3182F14F}" type="pres">
      <dgm:prSet presAssocID="{DFC3B589-BE63-4D65-B5AB-5334BA3E7F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97BB10-B9BA-4356-B2CE-233BBA5A4A37}" type="presOf" srcId="{1791A5C4-5247-4805-82CF-1A71B055BB2B}" destId="{15EF0B80-8506-43E2-A5B7-D6CDF263FC23}" srcOrd="0" destOrd="0" presId="urn:microsoft.com/office/officeart/2005/8/layout/vList2"/>
    <dgm:cxn modelId="{A432BA17-3C0D-4D46-A579-E7EBE037C895}" srcId="{63F3E95F-59AB-4A70-86E7-7945F75F56DF}" destId="{A68209C4-BA4C-4FCA-A354-174FF998DB60}" srcOrd="0" destOrd="0" parTransId="{A623D5FC-F167-48B9-B7AE-432C8FA04571}" sibTransId="{96E340DA-5884-45B7-8680-37EEEEB05B13}"/>
    <dgm:cxn modelId="{C7891228-8D2A-4C48-8B7A-C81203B7E287}" type="presOf" srcId="{AF6EF083-A993-4524-B0A0-15E0B7DF588C}" destId="{E841AB9E-7063-45E6-A458-04E2A8B9AE65}" srcOrd="0" destOrd="0" presId="urn:microsoft.com/office/officeart/2005/8/layout/vList2"/>
    <dgm:cxn modelId="{0CE07632-E98C-47F2-B5BD-B439B7F25523}" type="presOf" srcId="{A68209C4-BA4C-4FCA-A354-174FF998DB60}" destId="{6C5B37D5-FB48-427C-9307-9E0918682621}" srcOrd="0" destOrd="0" presId="urn:microsoft.com/office/officeart/2005/8/layout/vList2"/>
    <dgm:cxn modelId="{B01DFB66-758C-4895-8A27-1AD8D4854901}" srcId="{63F3E95F-59AB-4A70-86E7-7945F75F56DF}" destId="{DFC3B589-BE63-4D65-B5AB-5334BA3E7FFD}" srcOrd="4" destOrd="0" parTransId="{3301328D-2712-47D0-BE80-FCBDCC52114D}" sibTransId="{676A6624-A185-47EF-826E-AC9B778879AA}"/>
    <dgm:cxn modelId="{A626AD7C-145D-48D8-8B7E-74F4DE2A6A7E}" srcId="{63F3E95F-59AB-4A70-86E7-7945F75F56DF}" destId="{AF6EF083-A993-4524-B0A0-15E0B7DF588C}" srcOrd="3" destOrd="0" parTransId="{4DB07730-CD5A-4CCF-8312-BDCE1ED3A64A}" sibTransId="{F24C4112-3161-4A02-86DC-41623BD1B498}"/>
    <dgm:cxn modelId="{5FD77DA5-50D9-43CB-A9EB-E4EED66D175D}" type="presOf" srcId="{63F3E95F-59AB-4A70-86E7-7945F75F56DF}" destId="{8F6359FB-3D39-4A0B-8D16-8DD428960CE6}" srcOrd="0" destOrd="0" presId="urn:microsoft.com/office/officeart/2005/8/layout/vList2"/>
    <dgm:cxn modelId="{6F3DDCB7-4331-4A16-93B9-70DF55C08770}" srcId="{63F3E95F-59AB-4A70-86E7-7945F75F56DF}" destId="{1791A5C4-5247-4805-82CF-1A71B055BB2B}" srcOrd="1" destOrd="0" parTransId="{9C099604-A038-4575-9130-4485F9A8A9B6}" sibTransId="{F0698F5E-2A8E-485A-A86A-C7DE8C54F454}"/>
    <dgm:cxn modelId="{47DB26CD-46C9-4B1B-9F82-EBE9C235F08C}" type="presOf" srcId="{1DD14CB3-D0A8-4F04-9E92-D97531453A44}" destId="{D0915645-74E6-4F16-8B64-AC96CD7D6772}" srcOrd="0" destOrd="0" presId="urn:microsoft.com/office/officeart/2005/8/layout/vList2"/>
    <dgm:cxn modelId="{16FD6BE2-A4F0-4A55-895D-65326E9AB715}" type="presOf" srcId="{DFC3B589-BE63-4D65-B5AB-5334BA3E7FFD}" destId="{5DADE48F-0F19-44BB-BB58-C6EC3182F14F}" srcOrd="0" destOrd="0" presId="urn:microsoft.com/office/officeart/2005/8/layout/vList2"/>
    <dgm:cxn modelId="{3FB520FB-565F-4FCF-ACDB-45A12D13A6F5}" srcId="{63F3E95F-59AB-4A70-86E7-7945F75F56DF}" destId="{1DD14CB3-D0A8-4F04-9E92-D97531453A44}" srcOrd="2" destOrd="0" parTransId="{9EC1C895-D75E-4EA3-B5C3-2DC2385641E4}" sibTransId="{FCBE0F72-C370-4548-8DB0-BF80C4897F95}"/>
    <dgm:cxn modelId="{0D9967BD-BE42-4D47-B776-08A18FDBD3BC}" type="presParOf" srcId="{8F6359FB-3D39-4A0B-8D16-8DD428960CE6}" destId="{6C5B37D5-FB48-427C-9307-9E0918682621}" srcOrd="0" destOrd="0" presId="urn:microsoft.com/office/officeart/2005/8/layout/vList2"/>
    <dgm:cxn modelId="{C1190999-C9EF-4260-A5DA-E837EF5A2589}" type="presParOf" srcId="{8F6359FB-3D39-4A0B-8D16-8DD428960CE6}" destId="{10BE6994-A927-4072-82A0-1C1041D458E5}" srcOrd="1" destOrd="0" presId="urn:microsoft.com/office/officeart/2005/8/layout/vList2"/>
    <dgm:cxn modelId="{91B67F75-BDF2-4F89-A9B6-997BAC406B79}" type="presParOf" srcId="{8F6359FB-3D39-4A0B-8D16-8DD428960CE6}" destId="{15EF0B80-8506-43E2-A5B7-D6CDF263FC23}" srcOrd="2" destOrd="0" presId="urn:microsoft.com/office/officeart/2005/8/layout/vList2"/>
    <dgm:cxn modelId="{7F65C735-FB0D-47C2-84F0-A49C4F814C77}" type="presParOf" srcId="{8F6359FB-3D39-4A0B-8D16-8DD428960CE6}" destId="{FBA25880-4BFB-4CA3-8697-0E8AF550C12E}" srcOrd="3" destOrd="0" presId="urn:microsoft.com/office/officeart/2005/8/layout/vList2"/>
    <dgm:cxn modelId="{3E4CDDAF-EE37-4050-BD59-671AE589FB7E}" type="presParOf" srcId="{8F6359FB-3D39-4A0B-8D16-8DD428960CE6}" destId="{D0915645-74E6-4F16-8B64-AC96CD7D6772}" srcOrd="4" destOrd="0" presId="urn:microsoft.com/office/officeart/2005/8/layout/vList2"/>
    <dgm:cxn modelId="{9D52C6DF-007F-4F56-A999-FA9748D04746}" type="presParOf" srcId="{8F6359FB-3D39-4A0B-8D16-8DD428960CE6}" destId="{798A19F6-0EC9-4AD4-879D-2AF45AE9B5AD}" srcOrd="5" destOrd="0" presId="urn:microsoft.com/office/officeart/2005/8/layout/vList2"/>
    <dgm:cxn modelId="{6096C9DD-5D92-478D-AB90-CE133F8D8C0F}" type="presParOf" srcId="{8F6359FB-3D39-4A0B-8D16-8DD428960CE6}" destId="{E841AB9E-7063-45E6-A458-04E2A8B9AE65}" srcOrd="6" destOrd="0" presId="urn:microsoft.com/office/officeart/2005/8/layout/vList2"/>
    <dgm:cxn modelId="{CF1F4EA8-A4F9-4DB2-A1FC-5A777EA17E52}" type="presParOf" srcId="{8F6359FB-3D39-4A0B-8D16-8DD428960CE6}" destId="{FBB4BF88-BB23-4677-914D-BEFC9C1472FD}" srcOrd="7" destOrd="0" presId="urn:microsoft.com/office/officeart/2005/8/layout/vList2"/>
    <dgm:cxn modelId="{7CAC5C2A-F403-4881-A381-19FF1CEFE1C1}" type="presParOf" srcId="{8F6359FB-3D39-4A0B-8D16-8DD428960CE6}" destId="{5DADE48F-0F19-44BB-BB58-C6EC3182F14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B37D5-FB48-427C-9307-9E0918682621}">
      <dsp:nvSpPr>
        <dsp:cNvPr id="0" name=""/>
        <dsp:cNvSpPr/>
      </dsp:nvSpPr>
      <dsp:spPr>
        <a:xfrm>
          <a:off x="0" y="126815"/>
          <a:ext cx="5178424" cy="856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 dirty="0"/>
            <a:t>手機條碼歸戶機制</a:t>
          </a:r>
        </a:p>
      </dsp:txBody>
      <dsp:txXfrm>
        <a:off x="41789" y="168604"/>
        <a:ext cx="5094846" cy="772478"/>
      </dsp:txXfrm>
    </dsp:sp>
    <dsp:sp modelId="{15EF0B80-8506-43E2-A5B7-D6CDF263FC23}">
      <dsp:nvSpPr>
        <dsp:cNvPr id="0" name=""/>
        <dsp:cNvSpPr/>
      </dsp:nvSpPr>
      <dsp:spPr>
        <a:xfrm>
          <a:off x="0" y="1016413"/>
          <a:ext cx="5178424" cy="856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 dirty="0"/>
            <a:t>手機條碼辨識機制</a:t>
          </a:r>
        </a:p>
      </dsp:txBody>
      <dsp:txXfrm>
        <a:off x="41789" y="1058202"/>
        <a:ext cx="5094846" cy="772478"/>
      </dsp:txXfrm>
    </dsp:sp>
    <dsp:sp modelId="{D0915645-74E6-4F16-8B64-AC96CD7D6772}">
      <dsp:nvSpPr>
        <dsp:cNvPr id="0" name=""/>
        <dsp:cNvSpPr/>
      </dsp:nvSpPr>
      <dsp:spPr>
        <a:xfrm>
          <a:off x="0" y="1967509"/>
          <a:ext cx="5178424" cy="856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 dirty="0"/>
            <a:t>即時推播交易發票明細 </a:t>
          </a:r>
        </a:p>
      </dsp:txBody>
      <dsp:txXfrm>
        <a:off x="41789" y="2009298"/>
        <a:ext cx="5094846" cy="772478"/>
      </dsp:txXfrm>
    </dsp:sp>
    <dsp:sp modelId="{E841AB9E-7063-45E6-A458-04E2A8B9AE65}">
      <dsp:nvSpPr>
        <dsp:cNvPr id="0" name=""/>
        <dsp:cNvSpPr/>
      </dsp:nvSpPr>
      <dsp:spPr>
        <a:xfrm>
          <a:off x="0" y="2918605"/>
          <a:ext cx="5178424" cy="856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 dirty="0"/>
            <a:t>發票列印防偽機制</a:t>
          </a:r>
        </a:p>
      </dsp:txBody>
      <dsp:txXfrm>
        <a:off x="41789" y="2960394"/>
        <a:ext cx="5094846" cy="772478"/>
      </dsp:txXfrm>
    </dsp:sp>
    <dsp:sp modelId="{5DADE48F-0F19-44BB-BB58-C6EC3182F14F}">
      <dsp:nvSpPr>
        <dsp:cNvPr id="0" name=""/>
        <dsp:cNvSpPr/>
      </dsp:nvSpPr>
      <dsp:spPr>
        <a:xfrm>
          <a:off x="0" y="3869701"/>
          <a:ext cx="5178424" cy="856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300" kern="1200" dirty="0"/>
            <a:t>掃描手機條碼收取發票</a:t>
          </a:r>
        </a:p>
      </dsp:txBody>
      <dsp:txXfrm>
        <a:off x="41789" y="3911490"/>
        <a:ext cx="5094846" cy="772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26338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8"/>
          <p:cNvSpPr/>
          <p:nvPr/>
        </p:nvSpPr>
        <p:spPr>
          <a:xfrm>
            <a:off x="4619141" y="1640958"/>
            <a:ext cx="3171687" cy="2069635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2"/>
          <p:cNvSpPr/>
          <p:nvPr/>
        </p:nvSpPr>
        <p:spPr>
          <a:xfrm>
            <a:off x="6313724" y="1253472"/>
            <a:ext cx="2253807" cy="1262130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5"/>
          <p:cNvSpPr txBox="1"/>
          <p:nvPr/>
        </p:nvSpPr>
        <p:spPr>
          <a:xfrm>
            <a:off x="3914990" y="1744751"/>
            <a:ext cx="3624042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1500" dirty="0">
                <a:solidFill>
                  <a:srgbClr val="41CBC6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2</a:t>
            </a:r>
            <a:r>
              <a:rPr lang="en-US" altLang="zh-CN" sz="11500" dirty="0">
                <a:solidFill>
                  <a:srgbClr val="4A9CCB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0</a:t>
            </a:r>
            <a:r>
              <a:rPr lang="en-US" altLang="zh-CN" sz="11500" dirty="0">
                <a:solidFill>
                  <a:srgbClr val="4B73A8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1</a:t>
            </a:r>
            <a:r>
              <a:rPr lang="en-US" altLang="zh-CN" sz="11500" dirty="0">
                <a:solidFill>
                  <a:srgbClr val="5A538C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8</a:t>
            </a:r>
            <a:endParaRPr lang="zh-CN" altLang="en-US" sz="11500" dirty="0">
              <a:solidFill>
                <a:srgbClr val="5A538C"/>
              </a:solidFill>
              <a:latin typeface="Impact" panose="020B0806030902050204" pitchFamily="34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67474" y="3912730"/>
            <a:ext cx="7532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a typeface="幼圆" panose="02010509060101010101" pitchFamily="49" charset="-122"/>
                <a:cs typeface="Ebrima" panose="02000000000000000000" pitchFamily="2" charset="0"/>
              </a:rPr>
              <a:t>刷卡機教育訓練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幼圆" panose="02010509060101010101" pitchFamily="49" charset="-122"/>
              <a:cs typeface="Ebrima" panose="02000000000000000000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3289" y="4898230"/>
            <a:ext cx="50612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觀念建置</a:t>
            </a:r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</a:t>
            </a:r>
            <a:r>
              <a:rPr lang="zh-CN" altLang="en-US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商務演練</a:t>
            </a:r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</a:t>
            </a:r>
            <a:r>
              <a:rPr lang="zh-CN" altLang="en-US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文件類別</a:t>
            </a:r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[PPT</a:t>
            </a:r>
            <a:r>
              <a:rPr lang="zh-CN" altLang="en-US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8" name="矩形 7"/>
          <p:cNvSpPr/>
          <p:nvPr/>
        </p:nvSpPr>
        <p:spPr>
          <a:xfrm>
            <a:off x="4084971" y="5606731"/>
            <a:ext cx="238265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部門：業務部</a:t>
            </a:r>
          </a:p>
        </p:txBody>
      </p:sp>
      <p:sp>
        <p:nvSpPr>
          <p:cNvPr id="9" name="矩形 8"/>
          <p:cNvSpPr/>
          <p:nvPr/>
        </p:nvSpPr>
        <p:spPr>
          <a:xfrm>
            <a:off x="6467625" y="5606731"/>
            <a:ext cx="238265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時間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pic>
        <p:nvPicPr>
          <p:cNvPr id="10" name="【Audiojungle】because-we-are-you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3207" y="-704568"/>
            <a:ext cx="487363" cy="48736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C6F2F89-0EF8-4A39-B81D-3A1DBD2416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13" y="835996"/>
            <a:ext cx="3461052" cy="306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33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3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4" grpId="0"/>
      <p:bldP spid="5" grpId="0"/>
      <p:bldP spid="5" grpId="1"/>
      <p:bldP spid="6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8"/>
          <p:cNvGrpSpPr/>
          <p:nvPr/>
        </p:nvGrpSpPr>
        <p:grpSpPr>
          <a:xfrm>
            <a:off x="652768" y="4836587"/>
            <a:ext cx="4368787" cy="507998"/>
            <a:chOff x="279407" y="5805714"/>
            <a:chExt cx="4368787" cy="507998"/>
          </a:xfrm>
        </p:grpSpPr>
        <p:sp>
          <p:nvSpPr>
            <p:cNvPr id="8" name="矩形 7"/>
            <p:cNvSpPr/>
            <p:nvPr/>
          </p:nvSpPr>
          <p:spPr>
            <a:xfrm>
              <a:off x="279407" y="5805714"/>
              <a:ext cx="4368787" cy="507998"/>
            </a:xfrm>
            <a:prstGeom prst="rect">
              <a:avLst/>
            </a:prstGeom>
            <a:solidFill>
              <a:srgbClr val="5A538C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66"/>
            <p:cNvSpPr txBox="1"/>
            <p:nvPr/>
          </p:nvSpPr>
          <p:spPr>
            <a:xfrm>
              <a:off x="1509225" y="5824762"/>
              <a:ext cx="1723549" cy="45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價值ｖｓ價格</a:t>
              </a:r>
              <a:endParaRPr lang="en-GB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0"/>
          <p:cNvGrpSpPr/>
          <p:nvPr/>
        </p:nvGrpSpPr>
        <p:grpSpPr>
          <a:xfrm>
            <a:off x="6336731" y="1958624"/>
            <a:ext cx="4778112" cy="997640"/>
            <a:chOff x="1283903" y="1996834"/>
            <a:chExt cx="4778112" cy="709507"/>
          </a:xfrm>
        </p:grpSpPr>
        <p:grpSp>
          <p:nvGrpSpPr>
            <p:cNvPr id="40" name="组合 31"/>
            <p:cNvGrpSpPr/>
            <p:nvPr/>
          </p:nvGrpSpPr>
          <p:grpSpPr>
            <a:xfrm>
              <a:off x="2123229" y="1996834"/>
              <a:ext cx="3938786" cy="644378"/>
              <a:chOff x="7483989" y="3433235"/>
              <a:chExt cx="3938786" cy="644378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7483989" y="3732519"/>
                <a:ext cx="3938786" cy="34509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外面銀行才</a:t>
                </a:r>
                <a:r>
                  <a:rPr lang="en-US" altLang="zh-TW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1.9%</a:t>
                </a: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，你們手續費又沒有比別人低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7483989" y="3433235"/>
                <a:ext cx="2855710" cy="39658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41CBC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店家第一個價格反應</a:t>
                </a:r>
              </a:p>
            </p:txBody>
          </p:sp>
        </p:grpSp>
        <p:grpSp>
          <p:nvGrpSpPr>
            <p:cNvPr id="41" name="组合 32"/>
            <p:cNvGrpSpPr/>
            <p:nvPr/>
          </p:nvGrpSpPr>
          <p:grpSpPr>
            <a:xfrm>
              <a:off x="1283903" y="2122141"/>
              <a:ext cx="751552" cy="584200"/>
              <a:chOff x="915919" y="1853169"/>
              <a:chExt cx="1012961" cy="787400"/>
            </a:xfrm>
          </p:grpSpPr>
          <p:sp>
            <p:nvSpPr>
              <p:cNvPr id="42" name="平行四边形 41"/>
              <p:cNvSpPr/>
              <p:nvPr/>
            </p:nvSpPr>
            <p:spPr>
              <a:xfrm>
                <a:off x="915919" y="1853169"/>
                <a:ext cx="1012961" cy="787400"/>
              </a:xfrm>
              <a:prstGeom prst="parallelogram">
                <a:avLst/>
              </a:prstGeom>
              <a:solidFill>
                <a:srgbClr val="41CBC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椭圆 9"/>
              <p:cNvSpPr/>
              <p:nvPr/>
            </p:nvSpPr>
            <p:spPr>
              <a:xfrm>
                <a:off x="1237694" y="2063723"/>
                <a:ext cx="369412" cy="366291"/>
              </a:xfrm>
              <a:custGeom>
                <a:avLst/>
                <a:gdLst>
                  <a:gd name="connsiteX0" fmla="*/ 192254 w 338138"/>
                  <a:gd name="connsiteY0" fmla="*/ 135421 h 335282"/>
                  <a:gd name="connsiteX1" fmla="*/ 152810 w 338138"/>
                  <a:gd name="connsiteY1" fmla="*/ 151158 h 335282"/>
                  <a:gd name="connsiteX2" fmla="*/ 152810 w 338138"/>
                  <a:gd name="connsiteY2" fmla="*/ 229842 h 335282"/>
                  <a:gd name="connsiteX3" fmla="*/ 232697 w 338138"/>
                  <a:gd name="connsiteY3" fmla="*/ 229842 h 335282"/>
                  <a:gd name="connsiteX4" fmla="*/ 232697 w 338138"/>
                  <a:gd name="connsiteY4" fmla="*/ 151158 h 335282"/>
                  <a:gd name="connsiteX5" fmla="*/ 192254 w 338138"/>
                  <a:gd name="connsiteY5" fmla="*/ 135421 h 335282"/>
                  <a:gd name="connsiteX6" fmla="*/ 238125 w 338138"/>
                  <a:gd name="connsiteY6" fmla="*/ 69850 h 335282"/>
                  <a:gd name="connsiteX7" fmla="*/ 225425 w 338138"/>
                  <a:gd name="connsiteY7" fmla="*/ 80963 h 335282"/>
                  <a:gd name="connsiteX8" fmla="*/ 238125 w 338138"/>
                  <a:gd name="connsiteY8" fmla="*/ 92076 h 335282"/>
                  <a:gd name="connsiteX9" fmla="*/ 250825 w 338138"/>
                  <a:gd name="connsiteY9" fmla="*/ 80963 h 335282"/>
                  <a:gd name="connsiteX10" fmla="*/ 238125 w 338138"/>
                  <a:gd name="connsiteY10" fmla="*/ 69850 h 335282"/>
                  <a:gd name="connsiteX11" fmla="*/ 214313 w 338138"/>
                  <a:gd name="connsiteY11" fmla="*/ 57150 h 335282"/>
                  <a:gd name="connsiteX12" fmla="*/ 263526 w 338138"/>
                  <a:gd name="connsiteY12" fmla="*/ 57150 h 335282"/>
                  <a:gd name="connsiteX13" fmla="*/ 263526 w 338138"/>
                  <a:gd name="connsiteY13" fmla="*/ 106363 h 335282"/>
                  <a:gd name="connsiteX14" fmla="*/ 214313 w 338138"/>
                  <a:gd name="connsiteY14" fmla="*/ 106363 h 335282"/>
                  <a:gd name="connsiteX15" fmla="*/ 49213 w 338138"/>
                  <a:gd name="connsiteY15" fmla="*/ 57150 h 335282"/>
                  <a:gd name="connsiteX16" fmla="*/ 195263 w 338138"/>
                  <a:gd name="connsiteY16" fmla="*/ 57150 h 335282"/>
                  <a:gd name="connsiteX17" fmla="*/ 195263 w 338138"/>
                  <a:gd name="connsiteY17" fmla="*/ 106363 h 335282"/>
                  <a:gd name="connsiteX18" fmla="*/ 49213 w 338138"/>
                  <a:gd name="connsiteY18" fmla="*/ 106363 h 335282"/>
                  <a:gd name="connsiteX19" fmla="*/ 22225 w 338138"/>
                  <a:gd name="connsiteY19" fmla="*/ 28575 h 335282"/>
                  <a:gd name="connsiteX20" fmla="*/ 22225 w 338138"/>
                  <a:gd name="connsiteY20" fmla="*/ 269875 h 335282"/>
                  <a:gd name="connsiteX21" fmla="*/ 241853 w 338138"/>
                  <a:gd name="connsiteY21" fmla="*/ 269875 h 335282"/>
                  <a:gd name="connsiteX22" fmla="*/ 247114 w 338138"/>
                  <a:gd name="connsiteY22" fmla="*/ 259384 h 335282"/>
                  <a:gd name="connsiteX23" fmla="*/ 233962 w 338138"/>
                  <a:gd name="connsiteY23" fmla="*/ 248892 h 335282"/>
                  <a:gd name="connsiteX24" fmla="*/ 155054 w 338138"/>
                  <a:gd name="connsiteY24" fmla="*/ 251515 h 335282"/>
                  <a:gd name="connsiteX25" fmla="*/ 49843 w 338138"/>
                  <a:gd name="connsiteY25" fmla="*/ 251515 h 335282"/>
                  <a:gd name="connsiteX26" fmla="*/ 49843 w 338138"/>
                  <a:gd name="connsiteY26" fmla="*/ 231844 h 335282"/>
                  <a:gd name="connsiteX27" fmla="*/ 135327 w 338138"/>
                  <a:gd name="connsiteY27" fmla="*/ 231844 h 335282"/>
                  <a:gd name="connsiteX28" fmla="*/ 122175 w 338138"/>
                  <a:gd name="connsiteY28" fmla="*/ 201682 h 335282"/>
                  <a:gd name="connsiteX29" fmla="*/ 49843 w 338138"/>
                  <a:gd name="connsiteY29" fmla="*/ 201682 h 335282"/>
                  <a:gd name="connsiteX30" fmla="*/ 49843 w 338138"/>
                  <a:gd name="connsiteY30" fmla="*/ 183322 h 335282"/>
                  <a:gd name="connsiteX31" fmla="*/ 120860 w 338138"/>
                  <a:gd name="connsiteY31" fmla="*/ 183322 h 335282"/>
                  <a:gd name="connsiteX32" fmla="*/ 131381 w 338138"/>
                  <a:gd name="connsiteY32" fmla="*/ 153159 h 335282"/>
                  <a:gd name="connsiteX33" fmla="*/ 49843 w 338138"/>
                  <a:gd name="connsiteY33" fmla="*/ 153159 h 335282"/>
                  <a:gd name="connsiteX34" fmla="*/ 49843 w 338138"/>
                  <a:gd name="connsiteY34" fmla="*/ 134800 h 335282"/>
                  <a:gd name="connsiteX35" fmla="*/ 147163 w 338138"/>
                  <a:gd name="connsiteY35" fmla="*/ 134800 h 335282"/>
                  <a:gd name="connsiteX36" fmla="*/ 243168 w 338138"/>
                  <a:gd name="connsiteY36" fmla="*/ 138734 h 335282"/>
                  <a:gd name="connsiteX37" fmla="*/ 251059 w 338138"/>
                  <a:gd name="connsiteY37" fmla="*/ 231844 h 335282"/>
                  <a:gd name="connsiteX38" fmla="*/ 264210 w 338138"/>
                  <a:gd name="connsiteY38" fmla="*/ 243647 h 335282"/>
                  <a:gd name="connsiteX39" fmla="*/ 272101 w 338138"/>
                  <a:gd name="connsiteY39" fmla="*/ 238401 h 335282"/>
                  <a:gd name="connsiteX40" fmla="*/ 290513 w 338138"/>
                  <a:gd name="connsiteY40" fmla="*/ 256761 h 335282"/>
                  <a:gd name="connsiteX41" fmla="*/ 290513 w 338138"/>
                  <a:gd name="connsiteY41" fmla="*/ 28575 h 335282"/>
                  <a:gd name="connsiteX42" fmla="*/ 22225 w 338138"/>
                  <a:gd name="connsiteY42" fmla="*/ 28575 h 335282"/>
                  <a:gd name="connsiteX43" fmla="*/ 0 w 338138"/>
                  <a:gd name="connsiteY43" fmla="*/ 0 h 335282"/>
                  <a:gd name="connsiteX44" fmla="*/ 311721 w 338138"/>
                  <a:gd name="connsiteY44" fmla="*/ 0 h 335282"/>
                  <a:gd name="connsiteX45" fmla="*/ 311721 w 338138"/>
                  <a:gd name="connsiteY45" fmla="*/ 278479 h 335282"/>
                  <a:gd name="connsiteX46" fmla="*/ 338138 w 338138"/>
                  <a:gd name="connsiteY46" fmla="*/ 304875 h 335282"/>
                  <a:gd name="connsiteX47" fmla="*/ 330213 w 338138"/>
                  <a:gd name="connsiteY47" fmla="*/ 325992 h 335282"/>
                  <a:gd name="connsiteX48" fmla="*/ 307759 w 338138"/>
                  <a:gd name="connsiteY48" fmla="*/ 335230 h 335282"/>
                  <a:gd name="connsiteX49" fmla="*/ 262850 w 338138"/>
                  <a:gd name="connsiteY49" fmla="*/ 291677 h 335282"/>
                  <a:gd name="connsiteX50" fmla="*/ 0 w 338138"/>
                  <a:gd name="connsiteY50" fmla="*/ 291677 h 335282"/>
                  <a:gd name="connsiteX51" fmla="*/ 0 w 338138"/>
                  <a:gd name="connsiteY51" fmla="*/ 0 h 33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38138" h="335282">
                    <a:moveTo>
                      <a:pt x="192254" y="135421"/>
                    </a:moveTo>
                    <a:cubicBezTo>
                      <a:pt x="177774" y="135421"/>
                      <a:pt x="163461" y="140666"/>
                      <a:pt x="152810" y="151158"/>
                    </a:cubicBezTo>
                    <a:cubicBezTo>
                      <a:pt x="130175" y="173452"/>
                      <a:pt x="130175" y="207548"/>
                      <a:pt x="152810" y="229842"/>
                    </a:cubicBezTo>
                    <a:cubicBezTo>
                      <a:pt x="174113" y="250825"/>
                      <a:pt x="210062" y="250825"/>
                      <a:pt x="232697" y="229842"/>
                    </a:cubicBezTo>
                    <a:cubicBezTo>
                      <a:pt x="254000" y="207548"/>
                      <a:pt x="254000" y="173452"/>
                      <a:pt x="232697" y="151158"/>
                    </a:cubicBezTo>
                    <a:cubicBezTo>
                      <a:pt x="221379" y="140666"/>
                      <a:pt x="206733" y="135421"/>
                      <a:pt x="192254" y="135421"/>
                    </a:cubicBezTo>
                    <a:close/>
                    <a:moveTo>
                      <a:pt x="238125" y="69850"/>
                    </a:moveTo>
                    <a:cubicBezTo>
                      <a:pt x="231111" y="69850"/>
                      <a:pt x="225425" y="74825"/>
                      <a:pt x="225425" y="80963"/>
                    </a:cubicBezTo>
                    <a:cubicBezTo>
                      <a:pt x="225425" y="87101"/>
                      <a:pt x="231111" y="92076"/>
                      <a:pt x="238125" y="92076"/>
                    </a:cubicBezTo>
                    <a:cubicBezTo>
                      <a:pt x="245139" y="92076"/>
                      <a:pt x="250825" y="87101"/>
                      <a:pt x="250825" y="80963"/>
                    </a:cubicBezTo>
                    <a:cubicBezTo>
                      <a:pt x="250825" y="74825"/>
                      <a:pt x="245139" y="69850"/>
                      <a:pt x="238125" y="69850"/>
                    </a:cubicBezTo>
                    <a:close/>
                    <a:moveTo>
                      <a:pt x="214313" y="57150"/>
                    </a:moveTo>
                    <a:lnTo>
                      <a:pt x="263526" y="57150"/>
                    </a:lnTo>
                    <a:lnTo>
                      <a:pt x="263526" y="106363"/>
                    </a:lnTo>
                    <a:lnTo>
                      <a:pt x="214313" y="106363"/>
                    </a:lnTo>
                    <a:close/>
                    <a:moveTo>
                      <a:pt x="49213" y="57150"/>
                    </a:moveTo>
                    <a:lnTo>
                      <a:pt x="195263" y="57150"/>
                    </a:lnTo>
                    <a:lnTo>
                      <a:pt x="195263" y="106363"/>
                    </a:lnTo>
                    <a:lnTo>
                      <a:pt x="49213" y="106363"/>
                    </a:lnTo>
                    <a:close/>
                    <a:moveTo>
                      <a:pt x="22225" y="28575"/>
                    </a:moveTo>
                    <a:cubicBezTo>
                      <a:pt x="22225" y="28575"/>
                      <a:pt x="22225" y="28575"/>
                      <a:pt x="22225" y="269875"/>
                    </a:cubicBezTo>
                    <a:lnTo>
                      <a:pt x="241853" y="269875"/>
                    </a:lnTo>
                    <a:cubicBezTo>
                      <a:pt x="241853" y="269875"/>
                      <a:pt x="241853" y="269875"/>
                      <a:pt x="247114" y="259384"/>
                    </a:cubicBezTo>
                    <a:cubicBezTo>
                      <a:pt x="247114" y="259384"/>
                      <a:pt x="247114" y="259384"/>
                      <a:pt x="233962" y="248892"/>
                    </a:cubicBezTo>
                    <a:cubicBezTo>
                      <a:pt x="210289" y="264629"/>
                      <a:pt x="178726" y="265941"/>
                      <a:pt x="155054" y="251515"/>
                    </a:cubicBezTo>
                    <a:cubicBezTo>
                      <a:pt x="155054" y="251515"/>
                      <a:pt x="155054" y="251515"/>
                      <a:pt x="49843" y="251515"/>
                    </a:cubicBezTo>
                    <a:cubicBezTo>
                      <a:pt x="49843" y="251515"/>
                      <a:pt x="49843" y="251515"/>
                      <a:pt x="49843" y="231844"/>
                    </a:cubicBezTo>
                    <a:cubicBezTo>
                      <a:pt x="49843" y="231844"/>
                      <a:pt x="49843" y="231844"/>
                      <a:pt x="135327" y="231844"/>
                    </a:cubicBezTo>
                    <a:cubicBezTo>
                      <a:pt x="128751" y="222664"/>
                      <a:pt x="123490" y="213484"/>
                      <a:pt x="122175" y="201682"/>
                    </a:cubicBezTo>
                    <a:cubicBezTo>
                      <a:pt x="122175" y="201682"/>
                      <a:pt x="122175" y="201682"/>
                      <a:pt x="49843" y="201682"/>
                    </a:cubicBezTo>
                    <a:cubicBezTo>
                      <a:pt x="49843" y="201682"/>
                      <a:pt x="49843" y="201682"/>
                      <a:pt x="49843" y="183322"/>
                    </a:cubicBezTo>
                    <a:cubicBezTo>
                      <a:pt x="49843" y="183322"/>
                      <a:pt x="49843" y="183322"/>
                      <a:pt x="120860" y="183322"/>
                    </a:cubicBezTo>
                    <a:cubicBezTo>
                      <a:pt x="122175" y="172831"/>
                      <a:pt x="124806" y="162339"/>
                      <a:pt x="131381" y="153159"/>
                    </a:cubicBezTo>
                    <a:cubicBezTo>
                      <a:pt x="131381" y="153159"/>
                      <a:pt x="131381" y="153159"/>
                      <a:pt x="49843" y="153159"/>
                    </a:cubicBezTo>
                    <a:cubicBezTo>
                      <a:pt x="49843" y="153159"/>
                      <a:pt x="49843" y="153159"/>
                      <a:pt x="49843" y="134800"/>
                    </a:cubicBezTo>
                    <a:cubicBezTo>
                      <a:pt x="49843" y="134800"/>
                      <a:pt x="49843" y="134800"/>
                      <a:pt x="147163" y="134800"/>
                    </a:cubicBezTo>
                    <a:cubicBezTo>
                      <a:pt x="174781" y="111194"/>
                      <a:pt x="216865" y="112506"/>
                      <a:pt x="243168" y="138734"/>
                    </a:cubicBezTo>
                    <a:cubicBezTo>
                      <a:pt x="269471" y="164962"/>
                      <a:pt x="270786" y="202993"/>
                      <a:pt x="251059" y="231844"/>
                    </a:cubicBezTo>
                    <a:cubicBezTo>
                      <a:pt x="251059" y="231844"/>
                      <a:pt x="251059" y="231844"/>
                      <a:pt x="264210" y="243647"/>
                    </a:cubicBezTo>
                    <a:cubicBezTo>
                      <a:pt x="264210" y="243647"/>
                      <a:pt x="264210" y="243647"/>
                      <a:pt x="272101" y="238401"/>
                    </a:cubicBezTo>
                    <a:cubicBezTo>
                      <a:pt x="272101" y="238401"/>
                      <a:pt x="272101" y="238401"/>
                      <a:pt x="290513" y="256761"/>
                    </a:cubicBezTo>
                    <a:cubicBezTo>
                      <a:pt x="290513" y="256761"/>
                      <a:pt x="290513" y="256761"/>
                      <a:pt x="290513" y="28575"/>
                    </a:cubicBezTo>
                    <a:cubicBezTo>
                      <a:pt x="290513" y="28575"/>
                      <a:pt x="290513" y="28575"/>
                      <a:pt x="22225" y="28575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311721" y="0"/>
                    </a:cubicBezTo>
                    <a:cubicBezTo>
                      <a:pt x="311721" y="0"/>
                      <a:pt x="311721" y="0"/>
                      <a:pt x="311721" y="278479"/>
                    </a:cubicBezTo>
                    <a:cubicBezTo>
                      <a:pt x="311721" y="278479"/>
                      <a:pt x="311721" y="278479"/>
                      <a:pt x="338138" y="304875"/>
                    </a:cubicBezTo>
                    <a:cubicBezTo>
                      <a:pt x="338138" y="304875"/>
                      <a:pt x="338138" y="316753"/>
                      <a:pt x="330213" y="325992"/>
                    </a:cubicBezTo>
                    <a:cubicBezTo>
                      <a:pt x="320967" y="336550"/>
                      <a:pt x="307759" y="335230"/>
                      <a:pt x="307759" y="335230"/>
                    </a:cubicBezTo>
                    <a:cubicBezTo>
                      <a:pt x="307759" y="335230"/>
                      <a:pt x="307759" y="335230"/>
                      <a:pt x="262850" y="291677"/>
                    </a:cubicBezTo>
                    <a:cubicBezTo>
                      <a:pt x="262850" y="291677"/>
                      <a:pt x="262850" y="291677"/>
                      <a:pt x="0" y="291677"/>
                    </a:cubicBezTo>
                    <a:cubicBezTo>
                      <a:pt x="0" y="291677"/>
                      <a:pt x="0" y="29167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62"/>
          <p:cNvGrpSpPr/>
          <p:nvPr/>
        </p:nvGrpSpPr>
        <p:grpSpPr>
          <a:xfrm>
            <a:off x="6336731" y="3206399"/>
            <a:ext cx="4582137" cy="924455"/>
            <a:chOff x="1283903" y="1996834"/>
            <a:chExt cx="4582137" cy="924455"/>
          </a:xfrm>
        </p:grpSpPr>
        <p:grpSp>
          <p:nvGrpSpPr>
            <p:cNvPr id="47" name="组合 63"/>
            <p:cNvGrpSpPr/>
            <p:nvPr/>
          </p:nvGrpSpPr>
          <p:grpSpPr>
            <a:xfrm>
              <a:off x="2123229" y="1996834"/>
              <a:ext cx="3742811" cy="924455"/>
              <a:chOff x="7483989" y="3433235"/>
              <a:chExt cx="3742811" cy="92445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7483989" y="3732519"/>
                <a:ext cx="3742811" cy="62517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單一銀行只能收集自家的銀行數據，並未能統整一個大數據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483989" y="3433235"/>
                <a:ext cx="2050552" cy="39658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4B73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我們都跟銀行配合</a:t>
                </a:r>
              </a:p>
            </p:txBody>
          </p:sp>
        </p:grpSp>
        <p:grpSp>
          <p:nvGrpSpPr>
            <p:cNvPr id="48" name="组合 64"/>
            <p:cNvGrpSpPr/>
            <p:nvPr/>
          </p:nvGrpSpPr>
          <p:grpSpPr>
            <a:xfrm>
              <a:off x="1283903" y="2122141"/>
              <a:ext cx="751552" cy="584200"/>
              <a:chOff x="915919" y="1853169"/>
              <a:chExt cx="1012961" cy="787400"/>
            </a:xfrm>
          </p:grpSpPr>
          <p:sp>
            <p:nvSpPr>
              <p:cNvPr id="49" name="平行四边形 48"/>
              <p:cNvSpPr/>
              <p:nvPr/>
            </p:nvSpPr>
            <p:spPr>
              <a:xfrm>
                <a:off x="915919" y="1853169"/>
                <a:ext cx="1012961" cy="787400"/>
              </a:xfrm>
              <a:prstGeom prst="parallelogram">
                <a:avLst/>
              </a:prstGeom>
              <a:solidFill>
                <a:srgbClr val="4B73A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椭圆 16"/>
              <p:cNvSpPr/>
              <p:nvPr/>
            </p:nvSpPr>
            <p:spPr>
              <a:xfrm>
                <a:off x="1237694" y="2062163"/>
                <a:ext cx="369412" cy="369412"/>
              </a:xfrm>
              <a:custGeom>
                <a:avLst/>
                <a:gdLst>
                  <a:gd name="connsiteX0" fmla="*/ 311151 w 331788"/>
                  <a:gd name="connsiteY0" fmla="*/ 34925 h 331788"/>
                  <a:gd name="connsiteX1" fmla="*/ 331788 w 331788"/>
                  <a:gd name="connsiteY1" fmla="*/ 92075 h 331788"/>
                  <a:gd name="connsiteX2" fmla="*/ 311151 w 331788"/>
                  <a:gd name="connsiteY2" fmla="*/ 98425 h 331788"/>
                  <a:gd name="connsiteX3" fmla="*/ 304801 w 331788"/>
                  <a:gd name="connsiteY3" fmla="*/ 76200 h 331788"/>
                  <a:gd name="connsiteX4" fmla="*/ 254001 w 331788"/>
                  <a:gd name="connsiteY4" fmla="*/ 222251 h 331788"/>
                  <a:gd name="connsiteX5" fmla="*/ 206376 w 331788"/>
                  <a:gd name="connsiteY5" fmla="*/ 146050 h 331788"/>
                  <a:gd name="connsiteX6" fmla="*/ 157163 w 331788"/>
                  <a:gd name="connsiteY6" fmla="*/ 241301 h 331788"/>
                  <a:gd name="connsiteX7" fmla="*/ 103188 w 331788"/>
                  <a:gd name="connsiteY7" fmla="*/ 163513 h 331788"/>
                  <a:gd name="connsiteX8" fmla="*/ 61913 w 331788"/>
                  <a:gd name="connsiteY8" fmla="*/ 242888 h 331788"/>
                  <a:gd name="connsiteX9" fmla="*/ 44450 w 331788"/>
                  <a:gd name="connsiteY9" fmla="*/ 231776 h 331788"/>
                  <a:gd name="connsiteX10" fmla="*/ 101600 w 331788"/>
                  <a:gd name="connsiteY10" fmla="*/ 123825 h 331788"/>
                  <a:gd name="connsiteX11" fmla="*/ 153988 w 331788"/>
                  <a:gd name="connsiteY11" fmla="*/ 201613 h 331788"/>
                  <a:gd name="connsiteX12" fmla="*/ 203201 w 331788"/>
                  <a:gd name="connsiteY12" fmla="*/ 106363 h 331788"/>
                  <a:gd name="connsiteX13" fmla="*/ 247651 w 331788"/>
                  <a:gd name="connsiteY13" fmla="*/ 174625 h 331788"/>
                  <a:gd name="connsiteX14" fmla="*/ 284163 w 331788"/>
                  <a:gd name="connsiteY14" fmla="*/ 69850 h 331788"/>
                  <a:gd name="connsiteX15" fmla="*/ 263526 w 331788"/>
                  <a:gd name="connsiteY15" fmla="*/ 79375 h 331788"/>
                  <a:gd name="connsiteX16" fmla="*/ 255588 w 331788"/>
                  <a:gd name="connsiteY16" fmla="*/ 61913 h 331788"/>
                  <a:gd name="connsiteX17" fmla="*/ 0 w 331788"/>
                  <a:gd name="connsiteY17" fmla="*/ 0 h 331788"/>
                  <a:gd name="connsiteX18" fmla="*/ 20637 w 331788"/>
                  <a:gd name="connsiteY18" fmla="*/ 0 h 331788"/>
                  <a:gd name="connsiteX19" fmla="*/ 20637 w 331788"/>
                  <a:gd name="connsiteY19" fmla="*/ 311151 h 331788"/>
                  <a:gd name="connsiteX20" fmla="*/ 331788 w 331788"/>
                  <a:gd name="connsiteY20" fmla="*/ 311151 h 331788"/>
                  <a:gd name="connsiteX21" fmla="*/ 331788 w 331788"/>
                  <a:gd name="connsiteY21" fmla="*/ 331788 h 331788"/>
                  <a:gd name="connsiteX22" fmla="*/ 0 w 331788"/>
                  <a:gd name="connsiteY22" fmla="*/ 331788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31788" h="331788">
                    <a:moveTo>
                      <a:pt x="311151" y="34925"/>
                    </a:moveTo>
                    <a:lnTo>
                      <a:pt x="331788" y="92075"/>
                    </a:lnTo>
                    <a:lnTo>
                      <a:pt x="311151" y="98425"/>
                    </a:lnTo>
                    <a:lnTo>
                      <a:pt x="304801" y="76200"/>
                    </a:lnTo>
                    <a:lnTo>
                      <a:pt x="254001" y="222251"/>
                    </a:lnTo>
                    <a:lnTo>
                      <a:pt x="206376" y="146050"/>
                    </a:lnTo>
                    <a:lnTo>
                      <a:pt x="157163" y="241301"/>
                    </a:lnTo>
                    <a:lnTo>
                      <a:pt x="103188" y="163513"/>
                    </a:lnTo>
                    <a:lnTo>
                      <a:pt x="61913" y="242888"/>
                    </a:lnTo>
                    <a:lnTo>
                      <a:pt x="44450" y="231776"/>
                    </a:lnTo>
                    <a:lnTo>
                      <a:pt x="101600" y="123825"/>
                    </a:lnTo>
                    <a:lnTo>
                      <a:pt x="153988" y="201613"/>
                    </a:lnTo>
                    <a:lnTo>
                      <a:pt x="203201" y="106363"/>
                    </a:lnTo>
                    <a:lnTo>
                      <a:pt x="247651" y="174625"/>
                    </a:lnTo>
                    <a:lnTo>
                      <a:pt x="284163" y="69850"/>
                    </a:lnTo>
                    <a:lnTo>
                      <a:pt x="263526" y="79375"/>
                    </a:lnTo>
                    <a:lnTo>
                      <a:pt x="255588" y="61913"/>
                    </a:lnTo>
                    <a:close/>
                    <a:moveTo>
                      <a:pt x="0" y="0"/>
                    </a:moveTo>
                    <a:lnTo>
                      <a:pt x="20637" y="0"/>
                    </a:lnTo>
                    <a:lnTo>
                      <a:pt x="20637" y="311151"/>
                    </a:lnTo>
                    <a:lnTo>
                      <a:pt x="331788" y="311151"/>
                    </a:lnTo>
                    <a:lnTo>
                      <a:pt x="331788" y="331788"/>
                    </a:lnTo>
                    <a:lnTo>
                      <a:pt x="0" y="3317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69"/>
          <p:cNvGrpSpPr/>
          <p:nvPr/>
        </p:nvGrpSpPr>
        <p:grpSpPr>
          <a:xfrm>
            <a:off x="6336731" y="4454174"/>
            <a:ext cx="4582137" cy="924455"/>
            <a:chOff x="1283903" y="1996834"/>
            <a:chExt cx="4582137" cy="924455"/>
          </a:xfrm>
        </p:grpSpPr>
        <p:grpSp>
          <p:nvGrpSpPr>
            <p:cNvPr id="54" name="组合 70"/>
            <p:cNvGrpSpPr/>
            <p:nvPr/>
          </p:nvGrpSpPr>
          <p:grpSpPr>
            <a:xfrm>
              <a:off x="2123229" y="1996834"/>
              <a:ext cx="3742811" cy="924455"/>
              <a:chOff x="7483989" y="3433235"/>
              <a:chExt cx="3742811" cy="924455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7483989" y="3732519"/>
                <a:ext cx="3742811" cy="62517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TW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除了單一價格上的反應，商品的服務與附加價值的重要性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7483989" y="3433235"/>
                <a:ext cx="2050552" cy="39658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4A9CC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明白店家真正需求</a:t>
                </a:r>
              </a:p>
            </p:txBody>
          </p:sp>
        </p:grpSp>
        <p:grpSp>
          <p:nvGrpSpPr>
            <p:cNvPr id="55" name="组合 71"/>
            <p:cNvGrpSpPr/>
            <p:nvPr/>
          </p:nvGrpSpPr>
          <p:grpSpPr>
            <a:xfrm>
              <a:off x="1283903" y="2122141"/>
              <a:ext cx="751552" cy="584200"/>
              <a:chOff x="915919" y="1853169"/>
              <a:chExt cx="1012961" cy="787400"/>
            </a:xfrm>
          </p:grpSpPr>
          <p:sp>
            <p:nvSpPr>
              <p:cNvPr id="56" name="平行四边形 55"/>
              <p:cNvSpPr/>
              <p:nvPr/>
            </p:nvSpPr>
            <p:spPr>
              <a:xfrm>
                <a:off x="915919" y="1853169"/>
                <a:ext cx="1012961" cy="787400"/>
              </a:xfrm>
              <a:prstGeom prst="parallelogram">
                <a:avLst/>
              </a:prstGeom>
              <a:solidFill>
                <a:srgbClr val="4A9CC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椭圆 23"/>
              <p:cNvSpPr/>
              <p:nvPr/>
            </p:nvSpPr>
            <p:spPr>
              <a:xfrm>
                <a:off x="1237694" y="2087311"/>
                <a:ext cx="369412" cy="319115"/>
              </a:xfrm>
              <a:custGeom>
                <a:avLst/>
                <a:gdLst>
                  <a:gd name="T0" fmla="*/ 185 w 256"/>
                  <a:gd name="T1" fmla="*/ 0 h 222"/>
                  <a:gd name="T2" fmla="*/ 256 w 256"/>
                  <a:gd name="T3" fmla="*/ 71 h 222"/>
                  <a:gd name="T4" fmla="*/ 128 w 256"/>
                  <a:gd name="T5" fmla="*/ 222 h 222"/>
                  <a:gd name="T6" fmla="*/ 0 w 256"/>
                  <a:gd name="T7" fmla="*/ 71 h 222"/>
                  <a:gd name="T8" fmla="*/ 71 w 256"/>
                  <a:gd name="T9" fmla="*/ 0 h 222"/>
                  <a:gd name="T10" fmla="*/ 128 w 256"/>
                  <a:gd name="T11" fmla="*/ 30 h 222"/>
                  <a:gd name="T12" fmla="*/ 185 w 256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22">
                    <a:moveTo>
                      <a:pt x="185" y="0"/>
                    </a:moveTo>
                    <a:cubicBezTo>
                      <a:pt x="224" y="0"/>
                      <a:pt x="256" y="32"/>
                      <a:pt x="256" y="71"/>
                    </a:cubicBezTo>
                    <a:cubicBezTo>
                      <a:pt x="256" y="136"/>
                      <a:pt x="128" y="222"/>
                      <a:pt x="128" y="222"/>
                    </a:cubicBezTo>
                    <a:cubicBezTo>
                      <a:pt x="128" y="222"/>
                      <a:pt x="0" y="139"/>
                      <a:pt x="0" y="71"/>
                    </a:cubicBezTo>
                    <a:cubicBezTo>
                      <a:pt x="0" y="23"/>
                      <a:pt x="32" y="0"/>
                      <a:pt x="71" y="0"/>
                    </a:cubicBezTo>
                    <a:cubicBezTo>
                      <a:pt x="94" y="0"/>
                      <a:pt x="115" y="12"/>
                      <a:pt x="128" y="30"/>
                    </a:cubicBezTo>
                    <a:cubicBezTo>
                      <a:pt x="141" y="12"/>
                      <a:pt x="162" y="0"/>
                      <a:pt x="1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4" name="矩形 3"/>
          <p:cNvSpPr>
            <a:spLocks noChangeArrowheads="1"/>
          </p:cNvSpPr>
          <p:nvPr/>
        </p:nvSpPr>
        <p:spPr bwMode="auto">
          <a:xfrm>
            <a:off x="1073958" y="224898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觀念建置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5" name="文本框 37"/>
          <p:cNvSpPr txBox="1"/>
          <p:nvPr/>
        </p:nvSpPr>
        <p:spPr>
          <a:xfrm>
            <a:off x="1073958" y="759817"/>
            <a:ext cx="2308007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Concept construction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任意多边形 4"/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 5"/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圖片 3" descr="一張含有 刻度, 桌, 天空 的圖片&#10;&#10;描述是以高可信度產生">
            <a:extLst>
              <a:ext uri="{FF2B5EF4-FFF2-40B4-BE49-F238E27FC236}">
                <a16:creationId xmlns:a16="http://schemas.microsoft.com/office/drawing/2014/main" id="{712AA5ED-FADA-4A61-9EE2-840AAFE84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4" y="2133066"/>
            <a:ext cx="4342290" cy="26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4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BDBCAD5-3B2A-4CA5-8AC2-8D5035953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建築物, 文字, 牆, 室內 的圖片&#10;&#10;描述是以高可信度產生">
            <a:extLst>
              <a:ext uri="{FF2B5EF4-FFF2-40B4-BE49-F238E27FC236}">
                <a16:creationId xmlns:a16="http://schemas.microsoft.com/office/drawing/2014/main" id="{EE719B35-FF3C-4BE6-A8B7-2AC352724D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 descr="一張含有 建築物, 文字, 牆, 室內 的圖片&#10;&#10;描述是以高可信度產生">
            <a:extLst>
              <a:ext uri="{FF2B5EF4-FFF2-40B4-BE49-F238E27FC236}">
                <a16:creationId xmlns:a16="http://schemas.microsoft.com/office/drawing/2014/main" id="{BCE8D3F9-298A-41E9-8B73-986D3810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7" r="76539" b="43590"/>
          <a:stretch/>
        </p:blipFill>
        <p:spPr>
          <a:xfrm>
            <a:off x="117231" y="0"/>
            <a:ext cx="2860431" cy="17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00581" y="3797720"/>
            <a:ext cx="2646878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A9CCB"/>
                </a:solidFill>
                <a:latin typeface="Microsoft YaHei" charset="-122"/>
                <a:ea typeface="Microsoft YaHei" charset="-122"/>
                <a:cs typeface="Microsoft YaHei" charset="-122"/>
              </a:rPr>
              <a:t>資金安全</a:t>
            </a:r>
          </a:p>
        </p:txBody>
      </p:sp>
      <p:sp>
        <p:nvSpPr>
          <p:cNvPr id="3" name="矩形 47"/>
          <p:cNvSpPr>
            <a:spLocks noChangeArrowheads="1"/>
          </p:cNvSpPr>
          <p:nvPr/>
        </p:nvSpPr>
        <p:spPr bwMode="auto">
          <a:xfrm>
            <a:off x="3771820" y="4624451"/>
            <a:ext cx="4940968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TW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Financial security</a:t>
            </a:r>
            <a:endParaRPr lang="en-US" altLang="zh-CN" sz="900" dirty="0">
              <a:solidFill>
                <a:schemeClr val="tx2">
                  <a:lumMod val="60000"/>
                  <a:lumOff val="4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5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>
                  <a:solidFill>
                    <a:srgbClr val="4A9CCB"/>
                  </a:solidFill>
                  <a:latin typeface="Impact" panose="020B0806030902050204" pitchFamily="34" charset="0"/>
                  <a:ea typeface="微软雅黑" pitchFamily="34" charset="-122"/>
                </a:rPr>
                <a:t>03</a:t>
              </a:r>
              <a:endParaRPr lang="en-US" altLang="ko-KR" sz="8800" kern="0" dirty="0">
                <a:solidFill>
                  <a:srgbClr val="4A9CCB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A9CCB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A9CCB"/>
                </a:solidFill>
              </a:endParaRPr>
            </a:p>
          </p:txBody>
        </p:sp>
      </p:grpSp>
      <p:sp>
        <p:nvSpPr>
          <p:cNvPr id="8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4A9CCB"/>
              </a:solidFill>
            </a:endParaRPr>
          </a:p>
        </p:txBody>
      </p:sp>
      <p:sp>
        <p:nvSpPr>
          <p:cNvPr id="9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9" fmla="*/ 709545 w 2362498"/>
              <a:gd name="connsiteY9" fmla="*/ 1703863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0" fmla="*/ 2362498 w 2362498"/>
              <a:gd name="connsiteY0" fmla="*/ 1612423 h 1827878"/>
              <a:gd name="connsiteX1" fmla="*/ 2362498 w 2362498"/>
              <a:gd name="connsiteY1" fmla="*/ 1827878 h 1827878"/>
              <a:gd name="connsiteX2" fmla="*/ 839514 w 2362498"/>
              <a:gd name="connsiteY2" fmla="*/ 1827878 h 1827878"/>
              <a:gd name="connsiteX3" fmla="*/ 433218 w 2362498"/>
              <a:gd name="connsiteY3" fmla="*/ 1827878 h 1827878"/>
              <a:gd name="connsiteX4" fmla="*/ 433218 w 2362498"/>
              <a:gd name="connsiteY4" fmla="*/ 1826314 h 1827878"/>
              <a:gd name="connsiteX5" fmla="*/ 0 w 2362498"/>
              <a:gd name="connsiteY5" fmla="*/ 1826314 h 1827878"/>
              <a:gd name="connsiteX6" fmla="*/ 0 w 2362498"/>
              <a:gd name="connsiteY6" fmla="*/ 0 h 1827878"/>
              <a:gd name="connsiteX7" fmla="*/ 618105 w 2362498"/>
              <a:gd name="connsiteY7" fmla="*/ 0 h 182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4A9CCB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CF1D1D4-F938-4047-B5B7-A67E41B39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58" y="0"/>
            <a:ext cx="2309410" cy="20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4">
            <a:extLst>
              <a:ext uri="{FF2B5EF4-FFF2-40B4-BE49-F238E27FC236}">
                <a16:creationId xmlns:a16="http://schemas.microsoft.com/office/drawing/2014/main" id="{D302E5B7-4A1C-4A08-9918-225B9B182C26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5">
            <a:extLst>
              <a:ext uri="{FF2B5EF4-FFF2-40B4-BE49-F238E27FC236}">
                <a16:creationId xmlns:a16="http://schemas.microsoft.com/office/drawing/2014/main" id="{8EC5517E-E80E-4949-A7EC-3A260D70F64D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 descr="D:\美工\Kuco co\POS機(EDC)\資料\圖片3.png">
            <a:extLst>
              <a:ext uri="{FF2B5EF4-FFF2-40B4-BE49-F238E27FC236}">
                <a16:creationId xmlns:a16="http://schemas.microsoft.com/office/drawing/2014/main" id="{F24FB2A9-1040-499F-B816-A42A1C04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22" y="417251"/>
            <a:ext cx="9239416" cy="6196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3">
            <a:extLst>
              <a:ext uri="{FF2B5EF4-FFF2-40B4-BE49-F238E27FC236}">
                <a16:creationId xmlns:a16="http://schemas.microsoft.com/office/drawing/2014/main" id="{56940DDC-4342-4CA4-A516-B3CAC62F4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426" y="411329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資金安全</a:t>
            </a:r>
          </a:p>
        </p:txBody>
      </p:sp>
    </p:spTree>
    <p:extLst>
      <p:ext uri="{BB962C8B-B14F-4D97-AF65-F5344CB8AC3E}">
        <p14:creationId xmlns:p14="http://schemas.microsoft.com/office/powerpoint/2010/main" val="24991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4">
            <a:extLst>
              <a:ext uri="{FF2B5EF4-FFF2-40B4-BE49-F238E27FC236}">
                <a16:creationId xmlns:a16="http://schemas.microsoft.com/office/drawing/2014/main" id="{A28B5878-E280-46A6-98B2-D69D5369C9D2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5">
            <a:extLst>
              <a:ext uri="{FF2B5EF4-FFF2-40B4-BE49-F238E27FC236}">
                <a16:creationId xmlns:a16="http://schemas.microsoft.com/office/drawing/2014/main" id="{4CA935A7-5EBE-46ED-BA60-CE9B1A2168F5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60384E-BC4F-4407-A8F6-069DB9ACD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426" y="411329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資金安全</a:t>
            </a:r>
          </a:p>
        </p:txBody>
      </p:sp>
      <p:pic>
        <p:nvPicPr>
          <p:cNvPr id="5" name="Picture 2" descr="D:\美工\Kuco co\POS機(EDC)\資料\9.png">
            <a:extLst>
              <a:ext uri="{FF2B5EF4-FFF2-40B4-BE49-F238E27FC236}">
                <a16:creationId xmlns:a16="http://schemas.microsoft.com/office/drawing/2014/main" id="{65733021-122C-415A-B1A7-566E8D5B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89" y="1258303"/>
            <a:ext cx="9325489" cy="52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4278681-F31B-4921-BCB0-0013933CE0D9}"/>
              </a:ext>
            </a:extLst>
          </p:cNvPr>
          <p:cNvSpPr txBox="1">
            <a:spLocks/>
          </p:cNvSpPr>
          <p:nvPr/>
        </p:nvSpPr>
        <p:spPr>
          <a:xfrm>
            <a:off x="3907455" y="247875"/>
            <a:ext cx="5524746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商店</a:t>
            </a:r>
            <a:r>
              <a:rPr lang="en-US" altLang="zh-TW" sz="4000" dirty="0">
                <a:solidFill>
                  <a:srgbClr val="FF0000"/>
                </a:solidFill>
                <a:latin typeface="Kozuka Gothic Pro B" pitchFamily="34" charset="-128"/>
                <a:ea typeface="Kozuka Gothic Pro B" pitchFamily="34" charset="-128"/>
              </a:rPr>
              <a:t>(Merchant)</a:t>
            </a:r>
            <a:r>
              <a:rPr lang="zh-TW" altLang="en-US" sz="40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等級</a:t>
            </a:r>
          </a:p>
        </p:txBody>
      </p:sp>
    </p:spTree>
    <p:extLst>
      <p:ext uri="{BB962C8B-B14F-4D97-AF65-F5344CB8AC3E}">
        <p14:creationId xmlns:p14="http://schemas.microsoft.com/office/powerpoint/2010/main" val="30517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4">
            <a:extLst>
              <a:ext uri="{FF2B5EF4-FFF2-40B4-BE49-F238E27FC236}">
                <a16:creationId xmlns:a16="http://schemas.microsoft.com/office/drawing/2014/main" id="{A16A19B6-454E-4204-AB2E-20B453BDC44E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5">
            <a:extLst>
              <a:ext uri="{FF2B5EF4-FFF2-40B4-BE49-F238E27FC236}">
                <a16:creationId xmlns:a16="http://schemas.microsoft.com/office/drawing/2014/main" id="{483E65F7-680E-460E-A0BC-6C8685C0353B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F504F8-946E-47D2-948E-C6374DB44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426" y="411329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資金安全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33DF466-2D5C-49A0-9F60-CD0172BEB0BB}"/>
              </a:ext>
            </a:extLst>
          </p:cNvPr>
          <p:cNvSpPr txBox="1">
            <a:spLocks/>
          </p:cNvSpPr>
          <p:nvPr/>
        </p:nvSpPr>
        <p:spPr>
          <a:xfrm>
            <a:off x="3349614" y="328474"/>
            <a:ext cx="9028817" cy="868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第三方支付價金保管與撥款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5F14BF6-FCA8-4DA5-8669-616FC606704C}"/>
              </a:ext>
            </a:extLst>
          </p:cNvPr>
          <p:cNvSpPr txBox="1">
            <a:spLocks/>
          </p:cNvSpPr>
          <p:nvPr/>
        </p:nvSpPr>
        <p:spPr>
          <a:xfrm>
            <a:off x="2942895" y="2258159"/>
            <a:ext cx="9044058" cy="4265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1.</a:t>
            </a:r>
            <a:r>
              <a:rPr lang="zh-TW" altLang="en-US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收單銀行與信託銀行必須同一家</a:t>
            </a:r>
            <a:endParaRPr lang="en-US" altLang="zh-TW" sz="28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2.</a:t>
            </a:r>
            <a:r>
              <a:rPr lang="zh-TW" altLang="en-US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信託成本增加</a:t>
            </a:r>
            <a:endParaRPr lang="en-US" altLang="zh-TW" sz="28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3.</a:t>
            </a:r>
            <a:r>
              <a:rPr lang="zh-TW" altLang="en-US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撥款作業程序繁雜增加人力成本</a:t>
            </a:r>
            <a:endParaRPr lang="en-US" altLang="zh-TW" sz="28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4.</a:t>
            </a:r>
            <a:r>
              <a:rPr lang="zh-TW" altLang="en-US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每筆交易都是一筆小額信託</a:t>
            </a:r>
            <a:endParaRPr lang="en-US" altLang="zh-TW" sz="28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5.</a:t>
            </a:r>
            <a:r>
              <a:rPr lang="zh-TW" altLang="en-US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每筆交易都清楚記載</a:t>
            </a:r>
            <a:r>
              <a:rPr lang="en-US" altLang="zh-TW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</a:t>
            </a:r>
            <a:r>
              <a:rPr lang="zh-TW" altLang="en-US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交易金額、商店名稱、統一編號、應撥金額、撥款日期</a:t>
            </a:r>
            <a:endParaRPr lang="en-US" altLang="zh-TW" sz="28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6.</a:t>
            </a:r>
            <a:r>
              <a:rPr lang="zh-TW" altLang="en-US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不怕平台業者倒閉或資料毀損，信託帳戶裡的價金無法分辨是何商店所有，各商店各持有多少金額</a:t>
            </a:r>
            <a:r>
              <a:rPr lang="en-US" altLang="zh-TW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?</a:t>
            </a:r>
            <a:endParaRPr lang="zh-TW" altLang="en-US" sz="28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0A6494C-9221-4EAA-9261-2935A0EB0243}"/>
              </a:ext>
            </a:extLst>
          </p:cNvPr>
          <p:cNvSpPr txBox="1">
            <a:spLocks/>
          </p:cNvSpPr>
          <p:nvPr/>
        </p:nvSpPr>
        <p:spPr>
          <a:xfrm>
            <a:off x="2942895" y="1197476"/>
            <a:ext cx="4824923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逐筆足額</a:t>
            </a:r>
            <a:r>
              <a:rPr lang="zh-TW" altLang="en-US" sz="40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信託小筆記</a:t>
            </a:r>
          </a:p>
        </p:txBody>
      </p:sp>
    </p:spTree>
    <p:extLst>
      <p:ext uri="{BB962C8B-B14F-4D97-AF65-F5344CB8AC3E}">
        <p14:creationId xmlns:p14="http://schemas.microsoft.com/office/powerpoint/2010/main" val="223453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4">
            <a:extLst>
              <a:ext uri="{FF2B5EF4-FFF2-40B4-BE49-F238E27FC236}">
                <a16:creationId xmlns:a16="http://schemas.microsoft.com/office/drawing/2014/main" id="{EED771A8-3BA1-43C5-9A52-229AB9FB6761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5">
            <a:extLst>
              <a:ext uri="{FF2B5EF4-FFF2-40B4-BE49-F238E27FC236}">
                <a16:creationId xmlns:a16="http://schemas.microsoft.com/office/drawing/2014/main" id="{4B2BEB87-5E7F-444D-8A9C-CEE0E0557DB1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F14EB8-3A6F-45EA-BCF6-931EA2F1D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426" y="411329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資金安全</a:t>
            </a:r>
          </a:p>
        </p:txBody>
      </p:sp>
      <p:pic>
        <p:nvPicPr>
          <p:cNvPr id="5" name="Picture 2" descr="D:\美工\Kuco co\POS機(EDC)\資料\圖片4.png">
            <a:extLst>
              <a:ext uri="{FF2B5EF4-FFF2-40B4-BE49-F238E27FC236}">
                <a16:creationId xmlns:a16="http://schemas.microsoft.com/office/drawing/2014/main" id="{D50AA605-E963-4997-9D0C-FAE678E9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181" y="1145219"/>
            <a:ext cx="8530147" cy="556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70F6B3D-A571-40AC-9845-ADE88F1404EC}"/>
              </a:ext>
            </a:extLst>
          </p:cNvPr>
          <p:cNvSpPr txBox="1">
            <a:spLocks/>
          </p:cNvSpPr>
          <p:nvPr/>
        </p:nvSpPr>
        <p:spPr>
          <a:xfrm>
            <a:off x="3144056" y="161004"/>
            <a:ext cx="6746717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逐筆足額</a:t>
            </a:r>
            <a:r>
              <a:rPr lang="zh-TW" altLang="en-US" sz="40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價金保管撥款流程</a:t>
            </a:r>
          </a:p>
        </p:txBody>
      </p:sp>
    </p:spTree>
    <p:extLst>
      <p:ext uri="{BB962C8B-B14F-4D97-AF65-F5344CB8AC3E}">
        <p14:creationId xmlns:p14="http://schemas.microsoft.com/office/powerpoint/2010/main" val="29385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1882983-0EA1-42E1-B518-AD70A230A171}"/>
              </a:ext>
            </a:extLst>
          </p:cNvPr>
          <p:cNvGrpSpPr/>
          <p:nvPr/>
        </p:nvGrpSpPr>
        <p:grpSpPr>
          <a:xfrm>
            <a:off x="2013204" y="2033651"/>
            <a:ext cx="4457700" cy="1889125"/>
            <a:chOff x="0" y="0"/>
            <a:chExt cx="4457700" cy="1889125"/>
          </a:xfrm>
        </p:grpSpPr>
        <p:sp>
          <p:nvSpPr>
            <p:cNvPr id="15" name="矩形: 圓角化單一角落 14">
              <a:extLst>
                <a:ext uri="{FF2B5EF4-FFF2-40B4-BE49-F238E27FC236}">
                  <a16:creationId xmlns:a16="http://schemas.microsoft.com/office/drawing/2014/main" id="{0DE5F51F-3374-4D5E-812F-AFEE2C26D61F}"/>
                </a:ext>
              </a:extLst>
            </p:cNvPr>
            <p:cNvSpPr/>
            <p:nvPr/>
          </p:nvSpPr>
          <p:spPr>
            <a:xfrm rot="16200000">
              <a:off x="1284287" y="-1284287"/>
              <a:ext cx="1889125" cy="4457700"/>
            </a:xfrm>
            <a:prstGeom prst="round1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矩形: 圓角化單一角落 4">
              <a:extLst>
                <a:ext uri="{FF2B5EF4-FFF2-40B4-BE49-F238E27FC236}">
                  <a16:creationId xmlns:a16="http://schemas.microsoft.com/office/drawing/2014/main" id="{19351973-1B2D-4143-A242-C4D5492536B1}"/>
                </a:ext>
              </a:extLst>
            </p:cNvPr>
            <p:cNvSpPr txBox="1"/>
            <p:nvPr/>
          </p:nvSpPr>
          <p:spPr>
            <a:xfrm rot="21600000">
              <a:off x="0" y="0"/>
              <a:ext cx="4457700" cy="14168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>
                  <a:latin typeface="華康粗黑體" pitchFamily="49" charset="-120"/>
                  <a:ea typeface="華康粗黑體" pitchFamily="49" charset="-120"/>
                </a:rPr>
                <a:t>國泰世華銀行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71012F0F-771A-48C9-88E2-9F7F855BEAB6}"/>
              </a:ext>
            </a:extLst>
          </p:cNvPr>
          <p:cNvGrpSpPr/>
          <p:nvPr/>
        </p:nvGrpSpPr>
        <p:grpSpPr>
          <a:xfrm>
            <a:off x="6470904" y="2033651"/>
            <a:ext cx="4457700" cy="1889125"/>
            <a:chOff x="4457700" y="0"/>
            <a:chExt cx="4457700" cy="1889125"/>
          </a:xfrm>
        </p:grpSpPr>
        <p:sp>
          <p:nvSpPr>
            <p:cNvPr id="13" name="矩形: 圓角化單一角落 12">
              <a:extLst>
                <a:ext uri="{FF2B5EF4-FFF2-40B4-BE49-F238E27FC236}">
                  <a16:creationId xmlns:a16="http://schemas.microsoft.com/office/drawing/2014/main" id="{7DBC3710-B709-4D27-B334-19E779F5386A}"/>
                </a:ext>
              </a:extLst>
            </p:cNvPr>
            <p:cNvSpPr/>
            <p:nvPr/>
          </p:nvSpPr>
          <p:spPr>
            <a:xfrm>
              <a:off x="4457700" y="0"/>
              <a:ext cx="4457700" cy="1889125"/>
            </a:xfrm>
            <a:prstGeom prst="round1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矩形: 圓角化單一角落 6">
              <a:extLst>
                <a:ext uri="{FF2B5EF4-FFF2-40B4-BE49-F238E27FC236}">
                  <a16:creationId xmlns:a16="http://schemas.microsoft.com/office/drawing/2014/main" id="{A0F46521-22FC-411B-88D9-515A24EB02C4}"/>
                </a:ext>
              </a:extLst>
            </p:cNvPr>
            <p:cNvSpPr txBox="1"/>
            <p:nvPr/>
          </p:nvSpPr>
          <p:spPr>
            <a:xfrm>
              <a:off x="4457700" y="0"/>
              <a:ext cx="4457700" cy="14168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>
                  <a:latin typeface="華康粗黑體" pitchFamily="49" charset="-120"/>
                  <a:ea typeface="華康粗黑體" pitchFamily="49" charset="-120"/>
                </a:rPr>
                <a:t>合作金庫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BC46841-C22D-4C13-8F1D-F2AFAE3A452B}"/>
              </a:ext>
            </a:extLst>
          </p:cNvPr>
          <p:cNvGrpSpPr/>
          <p:nvPr/>
        </p:nvGrpSpPr>
        <p:grpSpPr>
          <a:xfrm>
            <a:off x="2013204" y="3922776"/>
            <a:ext cx="4457700" cy="1889125"/>
            <a:chOff x="0" y="1889125"/>
            <a:chExt cx="4457700" cy="1889125"/>
          </a:xfrm>
        </p:grpSpPr>
        <p:sp>
          <p:nvSpPr>
            <p:cNvPr id="11" name="矩形: 圓角化單一角落 10">
              <a:extLst>
                <a:ext uri="{FF2B5EF4-FFF2-40B4-BE49-F238E27FC236}">
                  <a16:creationId xmlns:a16="http://schemas.microsoft.com/office/drawing/2014/main" id="{B994CC47-491F-4D4A-BAE8-0501EEF952BB}"/>
                </a:ext>
              </a:extLst>
            </p:cNvPr>
            <p:cNvSpPr/>
            <p:nvPr/>
          </p:nvSpPr>
          <p:spPr>
            <a:xfrm rot="10800000">
              <a:off x="0" y="1889125"/>
              <a:ext cx="4457700" cy="1889125"/>
            </a:xfrm>
            <a:prstGeom prst="round1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圓角化單一角落 8">
              <a:extLst>
                <a:ext uri="{FF2B5EF4-FFF2-40B4-BE49-F238E27FC236}">
                  <a16:creationId xmlns:a16="http://schemas.microsoft.com/office/drawing/2014/main" id="{DB755817-278D-4E8B-B554-6204101002B5}"/>
                </a:ext>
              </a:extLst>
            </p:cNvPr>
            <p:cNvSpPr txBox="1"/>
            <p:nvPr/>
          </p:nvSpPr>
          <p:spPr>
            <a:xfrm rot="21600000">
              <a:off x="0" y="2361406"/>
              <a:ext cx="4457700" cy="14168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b="0" i="0" kern="1200" dirty="0">
                  <a:latin typeface="華康粗黑體" pitchFamily="49" charset="-120"/>
                  <a:ea typeface="華康粗黑體" pitchFamily="49" charset="-120"/>
                </a:rPr>
                <a:t>聯合徵信中心</a:t>
              </a:r>
              <a:endParaRPr lang="zh-TW" altLang="en-US" sz="3000" kern="1200" dirty="0">
                <a:latin typeface="華康粗黑體" pitchFamily="49" charset="-120"/>
                <a:ea typeface="華康粗黑體" pitchFamily="49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C3D4072-A15E-4E2D-A53E-CD8DF04D3EF4}"/>
              </a:ext>
            </a:extLst>
          </p:cNvPr>
          <p:cNvGrpSpPr/>
          <p:nvPr/>
        </p:nvGrpSpPr>
        <p:grpSpPr>
          <a:xfrm>
            <a:off x="6470904" y="3922775"/>
            <a:ext cx="4457700" cy="1889125"/>
            <a:chOff x="4457700" y="1889124"/>
            <a:chExt cx="4457700" cy="1889125"/>
          </a:xfrm>
        </p:grpSpPr>
        <p:sp>
          <p:nvSpPr>
            <p:cNvPr id="9" name="矩形: 圓角化單一角落 8">
              <a:extLst>
                <a:ext uri="{FF2B5EF4-FFF2-40B4-BE49-F238E27FC236}">
                  <a16:creationId xmlns:a16="http://schemas.microsoft.com/office/drawing/2014/main" id="{27FF33B5-AC04-45DD-ABD1-45D116E35BE2}"/>
                </a:ext>
              </a:extLst>
            </p:cNvPr>
            <p:cNvSpPr/>
            <p:nvPr/>
          </p:nvSpPr>
          <p:spPr>
            <a:xfrm rot="5400000">
              <a:off x="5741987" y="604837"/>
              <a:ext cx="1889125" cy="4457700"/>
            </a:xfrm>
            <a:prstGeom prst="round1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: 圓角化單一角落 10">
              <a:extLst>
                <a:ext uri="{FF2B5EF4-FFF2-40B4-BE49-F238E27FC236}">
                  <a16:creationId xmlns:a16="http://schemas.microsoft.com/office/drawing/2014/main" id="{F98719AB-FB5F-495A-95C6-452A150829ED}"/>
                </a:ext>
              </a:extLst>
            </p:cNvPr>
            <p:cNvSpPr txBox="1"/>
            <p:nvPr/>
          </p:nvSpPr>
          <p:spPr>
            <a:xfrm>
              <a:off x="4457700" y="2361406"/>
              <a:ext cx="4457700" cy="14168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>
                  <a:latin typeface="華康粗黑體" pitchFamily="49" charset="-120"/>
                  <a:ea typeface="華康粗黑體" pitchFamily="49" charset="-120"/>
                </a:rPr>
                <a:t>台灣企銀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FF7E3BA-FCDD-4DBE-AD67-71F8502BD7CC}"/>
              </a:ext>
            </a:extLst>
          </p:cNvPr>
          <p:cNvGrpSpPr/>
          <p:nvPr/>
        </p:nvGrpSpPr>
        <p:grpSpPr>
          <a:xfrm>
            <a:off x="5133594" y="3450494"/>
            <a:ext cx="2674620" cy="944562"/>
            <a:chOff x="3120390" y="1416843"/>
            <a:chExt cx="2674620" cy="944562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47A53D26-1FA2-43F5-A8D1-30DA66340092}"/>
                </a:ext>
              </a:extLst>
            </p:cNvPr>
            <p:cNvSpPr/>
            <p:nvPr/>
          </p:nvSpPr>
          <p:spPr>
            <a:xfrm>
              <a:off x="3120390" y="1416843"/>
              <a:ext cx="2674620" cy="94456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矩形: 圓角 12">
              <a:extLst>
                <a:ext uri="{FF2B5EF4-FFF2-40B4-BE49-F238E27FC236}">
                  <a16:creationId xmlns:a16="http://schemas.microsoft.com/office/drawing/2014/main" id="{11F04A8E-5094-46DA-ABAF-31D4470BD34D}"/>
                </a:ext>
              </a:extLst>
            </p:cNvPr>
            <p:cNvSpPr txBox="1"/>
            <p:nvPr/>
          </p:nvSpPr>
          <p:spPr>
            <a:xfrm>
              <a:off x="3166500" y="1462953"/>
              <a:ext cx="2582400" cy="852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000" kern="1200" dirty="0">
                  <a:latin typeface="華康粗黑體" pitchFamily="49" charset="-120"/>
                  <a:ea typeface="華康粗黑體" pitchFamily="49" charset="-120"/>
                </a:rPr>
                <a:t>收單銀行</a:t>
              </a:r>
            </a:p>
          </p:txBody>
        </p:sp>
      </p:grpSp>
      <p:sp>
        <p:nvSpPr>
          <p:cNvPr id="47" name="任意多边形 4">
            <a:extLst>
              <a:ext uri="{FF2B5EF4-FFF2-40B4-BE49-F238E27FC236}">
                <a16:creationId xmlns:a16="http://schemas.microsoft.com/office/drawing/2014/main" id="{909C5192-0584-4EDC-A277-486E527F2EFE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5">
            <a:extLst>
              <a:ext uri="{FF2B5EF4-FFF2-40B4-BE49-F238E27FC236}">
                <a16:creationId xmlns:a16="http://schemas.microsoft.com/office/drawing/2014/main" id="{F849CAF6-2F42-42B2-BEFA-4DB310AC6917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294F0ED-CB9B-4F66-A6B0-506D63A2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426" y="411329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收單銀行</a:t>
            </a:r>
          </a:p>
        </p:txBody>
      </p:sp>
      <p:sp>
        <p:nvSpPr>
          <p:cNvPr id="50" name="文本框 37">
            <a:extLst>
              <a:ext uri="{FF2B5EF4-FFF2-40B4-BE49-F238E27FC236}">
                <a16:creationId xmlns:a16="http://schemas.microsoft.com/office/drawing/2014/main" id="{D9CB8F89-0EC5-4EEC-97CB-19F1E3A37D31}"/>
              </a:ext>
            </a:extLst>
          </p:cNvPr>
          <p:cNvSpPr txBox="1"/>
          <p:nvPr/>
        </p:nvSpPr>
        <p:spPr>
          <a:xfrm>
            <a:off x="1073958" y="896977"/>
            <a:ext cx="2308007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Acquiring bank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4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38">
            <a:extLst>
              <a:ext uri="{FF2B5EF4-FFF2-40B4-BE49-F238E27FC236}">
                <a16:creationId xmlns:a16="http://schemas.microsoft.com/office/drawing/2014/main" id="{04474A09-57AC-4636-827B-9585597B9251}"/>
              </a:ext>
            </a:extLst>
          </p:cNvPr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4A9CCB"/>
              </a:solidFill>
            </a:endParaRPr>
          </a:p>
        </p:txBody>
      </p:sp>
      <p:sp>
        <p:nvSpPr>
          <p:cNvPr id="7" name="任意多边形 36">
            <a:extLst>
              <a:ext uri="{FF2B5EF4-FFF2-40B4-BE49-F238E27FC236}">
                <a16:creationId xmlns:a16="http://schemas.microsoft.com/office/drawing/2014/main" id="{CDD0F527-5D29-4FA2-8901-0C52CA81C42F}"/>
              </a:ext>
            </a:extLst>
          </p:cNvPr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9" fmla="*/ 709545 w 2362498"/>
              <a:gd name="connsiteY9" fmla="*/ 1703863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0" fmla="*/ 2362498 w 2362498"/>
              <a:gd name="connsiteY0" fmla="*/ 1612423 h 1827878"/>
              <a:gd name="connsiteX1" fmla="*/ 2362498 w 2362498"/>
              <a:gd name="connsiteY1" fmla="*/ 1827878 h 1827878"/>
              <a:gd name="connsiteX2" fmla="*/ 839514 w 2362498"/>
              <a:gd name="connsiteY2" fmla="*/ 1827878 h 1827878"/>
              <a:gd name="connsiteX3" fmla="*/ 433218 w 2362498"/>
              <a:gd name="connsiteY3" fmla="*/ 1827878 h 1827878"/>
              <a:gd name="connsiteX4" fmla="*/ 433218 w 2362498"/>
              <a:gd name="connsiteY4" fmla="*/ 1826314 h 1827878"/>
              <a:gd name="connsiteX5" fmla="*/ 0 w 2362498"/>
              <a:gd name="connsiteY5" fmla="*/ 1826314 h 1827878"/>
              <a:gd name="connsiteX6" fmla="*/ 0 w 2362498"/>
              <a:gd name="connsiteY6" fmla="*/ 0 h 1827878"/>
              <a:gd name="connsiteX7" fmla="*/ 618105 w 2362498"/>
              <a:gd name="connsiteY7" fmla="*/ 0 h 182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4A9CCB"/>
              </a:solidFill>
            </a:endParaRPr>
          </a:p>
        </p:txBody>
      </p:sp>
      <p:sp>
        <p:nvSpPr>
          <p:cNvPr id="8" name="任意多边形 38">
            <a:extLst>
              <a:ext uri="{FF2B5EF4-FFF2-40B4-BE49-F238E27FC236}">
                <a16:creationId xmlns:a16="http://schemas.microsoft.com/office/drawing/2014/main" id="{E3DE2A4B-AB2E-45DC-9F50-6C506D0C5B27}"/>
              </a:ext>
            </a:extLst>
          </p:cNvPr>
          <p:cNvSpPr/>
          <p:nvPr/>
        </p:nvSpPr>
        <p:spPr>
          <a:xfrm>
            <a:off x="5470787" y="14839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4A9CCB"/>
              </a:solidFill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A0AF35D8-349E-446F-B0B9-E73D3ACC837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381247" y="1569382"/>
            <a:ext cx="1782258" cy="18620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685800">
              <a:defRPr/>
            </a:pPr>
            <a:r>
              <a:rPr lang="en-US" altLang="zh-CN" sz="11500" kern="0" dirty="0">
                <a:solidFill>
                  <a:srgbClr val="17C0D4"/>
                </a:solidFill>
                <a:latin typeface="Impact" panose="020B0806030902050204" pitchFamily="34" charset="0"/>
                <a:ea typeface="微软雅黑" pitchFamily="34" charset="-122"/>
              </a:rPr>
              <a:t>04</a:t>
            </a:r>
            <a:endParaRPr lang="en-US" altLang="ko-KR" sz="8800" kern="0" dirty="0">
              <a:solidFill>
                <a:srgbClr val="17C0D4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10" name="椭圆 5">
            <a:extLst>
              <a:ext uri="{FF2B5EF4-FFF2-40B4-BE49-F238E27FC236}">
                <a16:creationId xmlns:a16="http://schemas.microsoft.com/office/drawing/2014/main" id="{593A8D3C-DEC0-491E-ACCB-52F973EA3E0B}"/>
              </a:ext>
            </a:extLst>
          </p:cNvPr>
          <p:cNvSpPr/>
          <p:nvPr/>
        </p:nvSpPr>
        <p:spPr>
          <a:xfrm>
            <a:off x="5053220" y="2854125"/>
            <a:ext cx="2468490" cy="327680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A9CCB"/>
              </a:solidFill>
            </a:endParaRP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CA4C0CDC-F77F-4C9A-8E5F-E03AA9D872DA}"/>
              </a:ext>
            </a:extLst>
          </p:cNvPr>
          <p:cNvSpPr txBox="1"/>
          <p:nvPr/>
        </p:nvSpPr>
        <p:spPr>
          <a:xfrm>
            <a:off x="4982879" y="3825152"/>
            <a:ext cx="2646878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1CBC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商務演練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9799E5-8E71-4A2D-9CCB-307CD0F5F702}"/>
              </a:ext>
            </a:extLst>
          </p:cNvPr>
          <p:cNvSpPr/>
          <p:nvPr/>
        </p:nvSpPr>
        <p:spPr>
          <a:xfrm>
            <a:off x="3225553" y="4694731"/>
            <a:ext cx="6096000" cy="4370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TW" sz="2000" dirty="0">
                <a:solidFill>
                  <a:srgbClr val="17C0D4"/>
                </a:solidFill>
              </a:rPr>
              <a:t>Business exercise</a:t>
            </a:r>
            <a:endParaRPr lang="en-US" altLang="zh-CN" sz="2000" dirty="0">
              <a:solidFill>
                <a:srgbClr val="17C0D4"/>
              </a:solidFill>
              <a:sym typeface="微软雅黑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46A5E39-922B-4CD6-8666-9B5F0CAF73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58" y="0"/>
            <a:ext cx="2309410" cy="20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3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34405" y="1074652"/>
            <a:ext cx="3712007" cy="539353"/>
          </a:xfrm>
          <a:prstGeom prst="rect">
            <a:avLst/>
          </a:prstGeom>
          <a:solidFill>
            <a:srgbClr val="4B73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TextBox 64"/>
          <p:cNvSpPr txBox="1"/>
          <p:nvPr/>
        </p:nvSpPr>
        <p:spPr>
          <a:xfrm>
            <a:off x="6567564" y="1100244"/>
            <a:ext cx="407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 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經銷商條件</a:t>
            </a:r>
          </a:p>
        </p:txBody>
      </p:sp>
      <p:sp>
        <p:nvSpPr>
          <p:cNvPr id="4" name="TextBox 59"/>
          <p:cNvSpPr txBox="1">
            <a:spLocks noChangeArrowheads="1"/>
          </p:cNvSpPr>
          <p:nvPr/>
        </p:nvSpPr>
        <p:spPr bwMode="auto">
          <a:xfrm flipH="1">
            <a:off x="1303334" y="2503542"/>
            <a:ext cx="3187903" cy="144655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defTabSz="685800">
              <a:defRPr/>
            </a:pPr>
            <a:r>
              <a:rPr lang="zh-TW" altLang="en-US" sz="6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目錄</a:t>
            </a:r>
            <a:r>
              <a:rPr lang="en-US" altLang="ko-KR" sz="2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任意多边形 26"/>
          <p:cNvSpPr/>
          <p:nvPr/>
        </p:nvSpPr>
        <p:spPr>
          <a:xfrm>
            <a:off x="2736733" y="2465164"/>
            <a:ext cx="1845118" cy="534043"/>
          </a:xfrm>
          <a:custGeom>
            <a:avLst/>
            <a:gdLst>
              <a:gd name="connsiteX0" fmla="*/ 0 w 1682088"/>
              <a:gd name="connsiteY0" fmla="*/ 0 h 519125"/>
              <a:gd name="connsiteX1" fmla="*/ 1682088 w 1682088"/>
              <a:gd name="connsiteY1" fmla="*/ 0 h 519125"/>
              <a:gd name="connsiteX2" fmla="*/ 1682088 w 1682088"/>
              <a:gd name="connsiteY2" fmla="*/ 519125 h 519125"/>
              <a:gd name="connsiteX3" fmla="*/ 0 w 1682088"/>
              <a:gd name="connsiteY3" fmla="*/ 519125 h 519125"/>
              <a:gd name="connsiteX4" fmla="*/ 0 w 1682088"/>
              <a:gd name="connsiteY4" fmla="*/ 0 h 519125"/>
              <a:gd name="connsiteX0" fmla="*/ 0 w 1682088"/>
              <a:gd name="connsiteY0" fmla="*/ 519125 h 610565"/>
              <a:gd name="connsiteX1" fmla="*/ 0 w 1682088"/>
              <a:gd name="connsiteY1" fmla="*/ 0 h 610565"/>
              <a:gd name="connsiteX2" fmla="*/ 1682088 w 1682088"/>
              <a:gd name="connsiteY2" fmla="*/ 0 h 610565"/>
              <a:gd name="connsiteX3" fmla="*/ 1682088 w 1682088"/>
              <a:gd name="connsiteY3" fmla="*/ 519125 h 610565"/>
              <a:gd name="connsiteX4" fmla="*/ 91440 w 1682088"/>
              <a:gd name="connsiteY4" fmla="*/ 610565 h 610565"/>
              <a:gd name="connsiteX0" fmla="*/ 0 w 1682088"/>
              <a:gd name="connsiteY0" fmla="*/ 519125 h 519125"/>
              <a:gd name="connsiteX1" fmla="*/ 0 w 1682088"/>
              <a:gd name="connsiteY1" fmla="*/ 0 h 519125"/>
              <a:gd name="connsiteX2" fmla="*/ 1682088 w 1682088"/>
              <a:gd name="connsiteY2" fmla="*/ 0 h 519125"/>
              <a:gd name="connsiteX3" fmla="*/ 1682088 w 1682088"/>
              <a:gd name="connsiteY3" fmla="*/ 519125 h 5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2088" h="519125">
                <a:moveTo>
                  <a:pt x="0" y="519125"/>
                </a:moveTo>
                <a:lnTo>
                  <a:pt x="0" y="0"/>
                </a:lnTo>
                <a:lnTo>
                  <a:pt x="1682088" y="0"/>
                </a:lnTo>
                <a:lnTo>
                  <a:pt x="1682088" y="519125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任意多边形 34"/>
          <p:cNvSpPr/>
          <p:nvPr/>
        </p:nvSpPr>
        <p:spPr>
          <a:xfrm>
            <a:off x="2046537" y="2795570"/>
            <a:ext cx="2301816" cy="1478645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662" h="1478645">
                <a:moveTo>
                  <a:pt x="2463662" y="1105159"/>
                </a:moveTo>
                <a:lnTo>
                  <a:pt x="2463662" y="1478645"/>
                </a:lnTo>
                <a:lnTo>
                  <a:pt x="0" y="1478645"/>
                </a:lnTo>
                <a:lnTo>
                  <a:pt x="0" y="0"/>
                </a:lnTo>
                <a:lnTo>
                  <a:pt x="877819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34405" y="2154744"/>
            <a:ext cx="3712007" cy="539353"/>
          </a:xfrm>
          <a:prstGeom prst="rect">
            <a:avLst/>
          </a:prstGeom>
          <a:solidFill>
            <a:srgbClr val="41CB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TextBox 64"/>
          <p:cNvSpPr txBox="1"/>
          <p:nvPr/>
        </p:nvSpPr>
        <p:spPr>
          <a:xfrm>
            <a:off x="6567565" y="2180336"/>
            <a:ext cx="35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觀念建置</a:t>
            </a:r>
          </a:p>
        </p:txBody>
      </p:sp>
      <p:sp>
        <p:nvSpPr>
          <p:cNvPr id="11" name="矩形 10"/>
          <p:cNvSpPr/>
          <p:nvPr/>
        </p:nvSpPr>
        <p:spPr>
          <a:xfrm>
            <a:off x="6434405" y="3234836"/>
            <a:ext cx="3712007" cy="539353"/>
          </a:xfrm>
          <a:prstGeom prst="rect">
            <a:avLst/>
          </a:prstGeom>
          <a:solidFill>
            <a:srgbClr val="4A9CC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TextBox 64"/>
          <p:cNvSpPr txBox="1"/>
          <p:nvPr/>
        </p:nvSpPr>
        <p:spPr>
          <a:xfrm>
            <a:off x="6567565" y="3260428"/>
            <a:ext cx="35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 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資金安全</a:t>
            </a:r>
          </a:p>
        </p:txBody>
      </p:sp>
      <p:sp>
        <p:nvSpPr>
          <p:cNvPr id="14" name="矩形 13"/>
          <p:cNvSpPr/>
          <p:nvPr/>
        </p:nvSpPr>
        <p:spPr>
          <a:xfrm>
            <a:off x="6434405" y="4314929"/>
            <a:ext cx="3712007" cy="539353"/>
          </a:xfrm>
          <a:prstGeom prst="rect">
            <a:avLst/>
          </a:prstGeom>
          <a:solidFill>
            <a:srgbClr val="5A53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TextBox 64"/>
          <p:cNvSpPr txBox="1"/>
          <p:nvPr/>
        </p:nvSpPr>
        <p:spPr>
          <a:xfrm>
            <a:off x="6567565" y="4340521"/>
            <a:ext cx="35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 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商業演練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A54029-7D82-4EE8-9FBE-BADBF43B8FE9}"/>
              </a:ext>
            </a:extLst>
          </p:cNvPr>
          <p:cNvSpPr/>
          <p:nvPr/>
        </p:nvSpPr>
        <p:spPr>
          <a:xfrm>
            <a:off x="6449645" y="5299433"/>
            <a:ext cx="3712007" cy="53935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TextBox 64">
            <a:extLst>
              <a:ext uri="{FF2B5EF4-FFF2-40B4-BE49-F238E27FC236}">
                <a16:creationId xmlns:a16="http://schemas.microsoft.com/office/drawing/2014/main" id="{30B3551D-33E3-4443-906D-C3964348A2A2}"/>
              </a:ext>
            </a:extLst>
          </p:cNvPr>
          <p:cNvSpPr txBox="1"/>
          <p:nvPr/>
        </p:nvSpPr>
        <p:spPr>
          <a:xfrm>
            <a:off x="6582805" y="5343313"/>
            <a:ext cx="35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05 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擬定開發策略</a:t>
            </a:r>
          </a:p>
        </p:txBody>
      </p:sp>
    </p:spTree>
    <p:extLst>
      <p:ext uri="{BB962C8B-B14F-4D97-AF65-F5344CB8AC3E}">
        <p14:creationId xmlns:p14="http://schemas.microsoft.com/office/powerpoint/2010/main" val="69711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3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32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6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9" presetID="2" presetClass="entr" presetSubtype="2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7" presetID="2" presetClass="entr" presetSubtype="2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5" grpId="0" animBg="1"/>
          <p:bldP spid="6" grpId="0" animBg="1"/>
          <p:bldP spid="8" grpId="0" animBg="1"/>
          <p:bldP spid="9" grpId="0"/>
          <p:bldP spid="11" grpId="0" animBg="1"/>
          <p:bldP spid="12" grpId="0"/>
          <p:bldP spid="14" grpId="0" animBg="1"/>
          <p:bldP spid="15" grpId="0"/>
          <p:bldP spid="17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3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32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6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5" grpId="0" animBg="1"/>
          <p:bldP spid="6" grpId="0" animBg="1"/>
          <p:bldP spid="8" grpId="0" animBg="1"/>
          <p:bldP spid="9" grpId="0"/>
          <p:bldP spid="11" grpId="0" animBg="1"/>
          <p:bldP spid="12" grpId="0"/>
          <p:bldP spid="14" grpId="0" animBg="1"/>
          <p:bldP spid="15" grpId="0"/>
          <p:bldP spid="17" grpId="0" animBg="1"/>
          <p:bldP spid="1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5">
            <a:extLst>
              <a:ext uri="{FF2B5EF4-FFF2-40B4-BE49-F238E27FC236}">
                <a16:creationId xmlns:a16="http://schemas.microsoft.com/office/drawing/2014/main" id="{79AD175D-D113-4FD2-A1E4-33C8CF712189}"/>
              </a:ext>
            </a:extLst>
          </p:cNvPr>
          <p:cNvGrpSpPr/>
          <p:nvPr/>
        </p:nvGrpSpPr>
        <p:grpSpPr>
          <a:xfrm>
            <a:off x="0" y="1752785"/>
            <a:ext cx="12277817" cy="4696287"/>
            <a:chOff x="-251" y="971550"/>
            <a:chExt cx="9158050" cy="3400836"/>
          </a:xfrm>
          <a:solidFill>
            <a:srgbClr val="108036"/>
          </a:solidFill>
        </p:grpSpPr>
        <p:grpSp>
          <p:nvGrpSpPr>
            <p:cNvPr id="49" name="Group 6">
              <a:extLst>
                <a:ext uri="{FF2B5EF4-FFF2-40B4-BE49-F238E27FC236}">
                  <a16:creationId xmlns:a16="http://schemas.microsoft.com/office/drawing/2014/main" id="{298A8AF0-AA48-4D3D-BB40-01ADDB8EDFC9}"/>
                </a:ext>
              </a:extLst>
            </p:cNvPr>
            <p:cNvGrpSpPr/>
            <p:nvPr/>
          </p:nvGrpSpPr>
          <p:grpSpPr>
            <a:xfrm>
              <a:off x="7316582" y="971550"/>
              <a:ext cx="1841217" cy="850209"/>
              <a:chOff x="7316582" y="971550"/>
              <a:chExt cx="1841217" cy="850209"/>
            </a:xfrm>
            <a:grpFill/>
          </p:grpSpPr>
          <p:sp>
            <p:nvSpPr>
              <p:cNvPr id="70" name="Round Single Corner Rectangle 30">
                <a:extLst>
                  <a:ext uri="{FF2B5EF4-FFF2-40B4-BE49-F238E27FC236}">
                    <a16:creationId xmlns:a16="http://schemas.microsoft.com/office/drawing/2014/main" id="{85F8588D-9918-446D-88D7-B4156899E0C4}"/>
                  </a:ext>
                </a:extLst>
              </p:cNvPr>
              <p:cNvSpPr/>
              <p:nvPr/>
            </p:nvSpPr>
            <p:spPr>
              <a:xfrm flipH="1">
                <a:off x="7316582" y="971550"/>
                <a:ext cx="913710" cy="850209"/>
              </a:xfrm>
              <a:prstGeom prst="round1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Rectangle 31">
                <a:extLst>
                  <a:ext uri="{FF2B5EF4-FFF2-40B4-BE49-F238E27FC236}">
                    <a16:creationId xmlns:a16="http://schemas.microsoft.com/office/drawing/2014/main" id="{2126A810-51F1-4B95-98CA-D81B1B4B9B2E}"/>
                  </a:ext>
                </a:extLst>
              </p:cNvPr>
              <p:cNvSpPr/>
              <p:nvPr/>
            </p:nvSpPr>
            <p:spPr>
              <a:xfrm>
                <a:off x="8230291" y="971550"/>
                <a:ext cx="927508" cy="8502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0" name="Group 8">
              <a:extLst>
                <a:ext uri="{FF2B5EF4-FFF2-40B4-BE49-F238E27FC236}">
                  <a16:creationId xmlns:a16="http://schemas.microsoft.com/office/drawing/2014/main" id="{91AA3E18-2896-41BA-81F2-A4D1F278E579}"/>
                </a:ext>
              </a:extLst>
            </p:cNvPr>
            <p:cNvGrpSpPr/>
            <p:nvPr/>
          </p:nvGrpSpPr>
          <p:grpSpPr>
            <a:xfrm>
              <a:off x="5486206" y="1821759"/>
              <a:ext cx="2744086" cy="850209"/>
              <a:chOff x="5486206" y="1821759"/>
              <a:chExt cx="2744086" cy="850209"/>
            </a:xfrm>
            <a:grpFill/>
          </p:grpSpPr>
          <p:sp>
            <p:nvSpPr>
              <p:cNvPr id="66" name="Round Single Corner Rectangle 24">
                <a:extLst>
                  <a:ext uri="{FF2B5EF4-FFF2-40B4-BE49-F238E27FC236}">
                    <a16:creationId xmlns:a16="http://schemas.microsoft.com/office/drawing/2014/main" id="{6B96F098-F813-4552-BEC5-AD0303BE5ADD}"/>
                  </a:ext>
                </a:extLst>
              </p:cNvPr>
              <p:cNvSpPr/>
              <p:nvPr/>
            </p:nvSpPr>
            <p:spPr>
              <a:xfrm flipH="1">
                <a:off x="5486206" y="1821759"/>
                <a:ext cx="913710" cy="850209"/>
              </a:xfrm>
              <a:prstGeom prst="round1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Rectangle 25">
                <a:extLst>
                  <a:ext uri="{FF2B5EF4-FFF2-40B4-BE49-F238E27FC236}">
                    <a16:creationId xmlns:a16="http://schemas.microsoft.com/office/drawing/2014/main" id="{C6DD58F4-3C7E-4D5A-86CF-6E3FECD622DC}"/>
                  </a:ext>
                </a:extLst>
              </p:cNvPr>
              <p:cNvSpPr/>
              <p:nvPr/>
            </p:nvSpPr>
            <p:spPr>
              <a:xfrm>
                <a:off x="6402590" y="1821759"/>
                <a:ext cx="913710" cy="8502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Round Single Corner Rectangle 26">
                <a:extLst>
                  <a:ext uri="{FF2B5EF4-FFF2-40B4-BE49-F238E27FC236}">
                    <a16:creationId xmlns:a16="http://schemas.microsoft.com/office/drawing/2014/main" id="{AD060381-86EF-4E3F-AC93-509262B7FBE7}"/>
                  </a:ext>
                </a:extLst>
              </p:cNvPr>
              <p:cNvSpPr/>
              <p:nvPr/>
            </p:nvSpPr>
            <p:spPr>
              <a:xfrm flipV="1">
                <a:off x="7316582" y="1821759"/>
                <a:ext cx="913710" cy="850209"/>
              </a:xfrm>
              <a:prstGeom prst="round1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Isosceles Triangle 27">
                <a:extLst>
                  <a:ext uri="{FF2B5EF4-FFF2-40B4-BE49-F238E27FC236}">
                    <a16:creationId xmlns:a16="http://schemas.microsoft.com/office/drawing/2014/main" id="{E8A6C213-CDDD-4C9C-82BE-4B9FC5630DBE}"/>
                  </a:ext>
                </a:extLst>
              </p:cNvPr>
              <p:cNvSpPr/>
              <p:nvPr/>
            </p:nvSpPr>
            <p:spPr>
              <a:xfrm rot="5400000">
                <a:off x="7273447" y="2198347"/>
                <a:ext cx="208428" cy="122723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1" name="Group 9">
              <a:extLst>
                <a:ext uri="{FF2B5EF4-FFF2-40B4-BE49-F238E27FC236}">
                  <a16:creationId xmlns:a16="http://schemas.microsoft.com/office/drawing/2014/main" id="{0352A8BD-FCF9-4326-9F6B-8610D2488AC6}"/>
                </a:ext>
              </a:extLst>
            </p:cNvPr>
            <p:cNvGrpSpPr/>
            <p:nvPr/>
          </p:nvGrpSpPr>
          <p:grpSpPr>
            <a:xfrm>
              <a:off x="3658788" y="2671968"/>
              <a:ext cx="2741129" cy="850209"/>
              <a:chOff x="3658788" y="2671968"/>
              <a:chExt cx="2741129" cy="850209"/>
            </a:xfrm>
            <a:grpFill/>
          </p:grpSpPr>
          <p:sp>
            <p:nvSpPr>
              <p:cNvPr id="62" name="Round Single Corner Rectangle 20">
                <a:extLst>
                  <a:ext uri="{FF2B5EF4-FFF2-40B4-BE49-F238E27FC236}">
                    <a16:creationId xmlns:a16="http://schemas.microsoft.com/office/drawing/2014/main" id="{52C60AA9-9F18-4E91-BFEC-77CE207F81FD}"/>
                  </a:ext>
                </a:extLst>
              </p:cNvPr>
              <p:cNvSpPr/>
              <p:nvPr/>
            </p:nvSpPr>
            <p:spPr>
              <a:xfrm flipH="1">
                <a:off x="3658788" y="2671968"/>
                <a:ext cx="913710" cy="850209"/>
              </a:xfrm>
              <a:prstGeom prst="round1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21">
                <a:extLst>
                  <a:ext uri="{FF2B5EF4-FFF2-40B4-BE49-F238E27FC236}">
                    <a16:creationId xmlns:a16="http://schemas.microsoft.com/office/drawing/2014/main" id="{25829F3E-F799-40BD-817C-2A939064C5F0}"/>
                  </a:ext>
                </a:extLst>
              </p:cNvPr>
              <p:cNvSpPr/>
              <p:nvPr/>
            </p:nvSpPr>
            <p:spPr>
              <a:xfrm>
                <a:off x="4572497" y="2671968"/>
                <a:ext cx="913710" cy="8502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ound Single Corner Rectangle 22">
                <a:extLst>
                  <a:ext uri="{FF2B5EF4-FFF2-40B4-BE49-F238E27FC236}">
                    <a16:creationId xmlns:a16="http://schemas.microsoft.com/office/drawing/2014/main" id="{CA380598-9838-44E2-9F37-8266BB15ECB7}"/>
                  </a:ext>
                </a:extLst>
              </p:cNvPr>
              <p:cNvSpPr/>
              <p:nvPr/>
            </p:nvSpPr>
            <p:spPr>
              <a:xfrm flipV="1">
                <a:off x="5486207" y="2671968"/>
                <a:ext cx="913710" cy="850209"/>
              </a:xfrm>
              <a:prstGeom prst="round1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Isosceles Triangle 23">
                <a:extLst>
                  <a:ext uri="{FF2B5EF4-FFF2-40B4-BE49-F238E27FC236}">
                    <a16:creationId xmlns:a16="http://schemas.microsoft.com/office/drawing/2014/main" id="{931C630B-2717-43DE-9B6D-25F01AF53500}"/>
                  </a:ext>
                </a:extLst>
              </p:cNvPr>
              <p:cNvSpPr/>
              <p:nvPr/>
            </p:nvSpPr>
            <p:spPr>
              <a:xfrm rot="5400000">
                <a:off x="5443548" y="3035711"/>
                <a:ext cx="208428" cy="122723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2" name="Group 10">
              <a:extLst>
                <a:ext uri="{FF2B5EF4-FFF2-40B4-BE49-F238E27FC236}">
                  <a16:creationId xmlns:a16="http://schemas.microsoft.com/office/drawing/2014/main" id="{1109372D-9F50-430A-83AA-2EA00BCAF54C}"/>
                </a:ext>
              </a:extLst>
            </p:cNvPr>
            <p:cNvGrpSpPr/>
            <p:nvPr/>
          </p:nvGrpSpPr>
          <p:grpSpPr>
            <a:xfrm>
              <a:off x="1831370" y="3522177"/>
              <a:ext cx="2741128" cy="850209"/>
              <a:chOff x="1831370" y="3522177"/>
              <a:chExt cx="2741128" cy="850209"/>
            </a:xfrm>
            <a:grpFill/>
          </p:grpSpPr>
          <p:sp>
            <p:nvSpPr>
              <p:cNvPr id="58" name="Rectangle 16">
                <a:extLst>
                  <a:ext uri="{FF2B5EF4-FFF2-40B4-BE49-F238E27FC236}">
                    <a16:creationId xmlns:a16="http://schemas.microsoft.com/office/drawing/2014/main" id="{B1128F70-7A66-4D29-BF08-7A409526E286}"/>
                  </a:ext>
                </a:extLst>
              </p:cNvPr>
              <p:cNvSpPr/>
              <p:nvPr/>
            </p:nvSpPr>
            <p:spPr>
              <a:xfrm>
                <a:off x="2745079" y="3522177"/>
                <a:ext cx="913710" cy="8502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Round Single Corner Rectangle 17">
                <a:extLst>
                  <a:ext uri="{FF2B5EF4-FFF2-40B4-BE49-F238E27FC236}">
                    <a16:creationId xmlns:a16="http://schemas.microsoft.com/office/drawing/2014/main" id="{772F3C93-6479-4F44-937B-44D254AD8232}"/>
                  </a:ext>
                </a:extLst>
              </p:cNvPr>
              <p:cNvSpPr/>
              <p:nvPr/>
            </p:nvSpPr>
            <p:spPr>
              <a:xfrm flipH="1" flipV="1">
                <a:off x="1831370" y="3522177"/>
                <a:ext cx="913710" cy="850209"/>
              </a:xfrm>
              <a:prstGeom prst="round1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Round Single Corner Rectangle 18">
                <a:extLst>
                  <a:ext uri="{FF2B5EF4-FFF2-40B4-BE49-F238E27FC236}">
                    <a16:creationId xmlns:a16="http://schemas.microsoft.com/office/drawing/2014/main" id="{74FF1028-747F-43BB-A8F6-03C7B7BDB51B}"/>
                  </a:ext>
                </a:extLst>
              </p:cNvPr>
              <p:cNvSpPr/>
              <p:nvPr/>
            </p:nvSpPr>
            <p:spPr>
              <a:xfrm flipV="1">
                <a:off x="3658788" y="3522177"/>
                <a:ext cx="913710" cy="850209"/>
              </a:xfrm>
              <a:prstGeom prst="round1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Isosceles Triangle 19">
                <a:extLst>
                  <a:ext uri="{FF2B5EF4-FFF2-40B4-BE49-F238E27FC236}">
                    <a16:creationId xmlns:a16="http://schemas.microsoft.com/office/drawing/2014/main" id="{42BF461F-771E-42C3-B30A-987088D036AE}"/>
                  </a:ext>
                </a:extLst>
              </p:cNvPr>
              <p:cNvSpPr/>
              <p:nvPr/>
            </p:nvSpPr>
            <p:spPr>
              <a:xfrm rot="5400000">
                <a:off x="3615935" y="3908056"/>
                <a:ext cx="208428" cy="122723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3" name="Group 11">
              <a:extLst>
                <a:ext uri="{FF2B5EF4-FFF2-40B4-BE49-F238E27FC236}">
                  <a16:creationId xmlns:a16="http://schemas.microsoft.com/office/drawing/2014/main" id="{F573AEEB-849C-4973-A0E4-13DEAD262339}"/>
                </a:ext>
              </a:extLst>
            </p:cNvPr>
            <p:cNvGrpSpPr/>
            <p:nvPr/>
          </p:nvGrpSpPr>
          <p:grpSpPr>
            <a:xfrm>
              <a:off x="-251" y="2671968"/>
              <a:ext cx="2745331" cy="850209"/>
              <a:chOff x="-251" y="2671968"/>
              <a:chExt cx="2745331" cy="850209"/>
            </a:xfrm>
            <a:grpFill/>
          </p:grpSpPr>
          <p:sp>
            <p:nvSpPr>
              <p:cNvPr id="54" name="Rectangle 12">
                <a:extLst>
                  <a:ext uri="{FF2B5EF4-FFF2-40B4-BE49-F238E27FC236}">
                    <a16:creationId xmlns:a16="http://schemas.microsoft.com/office/drawing/2014/main" id="{14057BF9-7CBD-4743-A1C6-BDC32C545C74}"/>
                  </a:ext>
                </a:extLst>
              </p:cNvPr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Round Single Corner Rectangle 13">
                <a:extLst>
                  <a:ext uri="{FF2B5EF4-FFF2-40B4-BE49-F238E27FC236}">
                    <a16:creationId xmlns:a16="http://schemas.microsoft.com/office/drawing/2014/main" id="{E681021A-3667-47B2-99D5-84F429288257}"/>
                  </a:ext>
                </a:extLst>
              </p:cNvPr>
              <p:cNvSpPr/>
              <p:nvPr/>
            </p:nvSpPr>
            <p:spPr>
              <a:xfrm>
                <a:off x="1831370" y="2671968"/>
                <a:ext cx="913710" cy="850209"/>
              </a:xfrm>
              <a:prstGeom prst="round1Rect">
                <a:avLst>
                  <a:gd name="adj" fmla="val 50000"/>
                </a:avLst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Rectangle 14">
                <a:extLst>
                  <a:ext uri="{FF2B5EF4-FFF2-40B4-BE49-F238E27FC236}">
                    <a16:creationId xmlns:a16="http://schemas.microsoft.com/office/drawing/2014/main" id="{7EF59875-D09E-4137-A9BA-C543DF8A23A9}"/>
                  </a:ext>
                </a:extLst>
              </p:cNvPr>
              <p:cNvSpPr/>
              <p:nvPr/>
            </p:nvSpPr>
            <p:spPr>
              <a:xfrm>
                <a:off x="-251" y="2671968"/>
                <a:ext cx="917912" cy="850209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Isosceles Triangle 15">
                <a:extLst>
                  <a:ext uri="{FF2B5EF4-FFF2-40B4-BE49-F238E27FC236}">
                    <a16:creationId xmlns:a16="http://schemas.microsoft.com/office/drawing/2014/main" id="{4787B544-BA98-4577-B071-D00FD99D88D4}"/>
                  </a:ext>
                </a:extLst>
              </p:cNvPr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sz="1687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3" name="Freeform 11">
            <a:extLst>
              <a:ext uri="{FF2B5EF4-FFF2-40B4-BE49-F238E27FC236}">
                <a16:creationId xmlns:a16="http://schemas.microsoft.com/office/drawing/2014/main" id="{3A5C7374-BA2C-42EE-8188-09B0E2E6A982}"/>
              </a:ext>
            </a:extLst>
          </p:cNvPr>
          <p:cNvSpPr>
            <a:spLocks noChangeAspect="1"/>
          </p:cNvSpPr>
          <p:nvPr/>
        </p:nvSpPr>
        <p:spPr bwMode="auto">
          <a:xfrm>
            <a:off x="6454242" y="4281758"/>
            <a:ext cx="594258" cy="386329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172 w 400"/>
              <a:gd name="T17" fmla="*/ 260 h 260"/>
              <a:gd name="T18" fmla="*/ 172 w 400"/>
              <a:gd name="T19" fmla="*/ 184 h 260"/>
              <a:gd name="T20" fmla="*/ 130 w 400"/>
              <a:gd name="T21" fmla="*/ 184 h 260"/>
              <a:gd name="T22" fmla="*/ 200 w 400"/>
              <a:gd name="T23" fmla="*/ 92 h 260"/>
              <a:gd name="T24" fmla="*/ 270 w 400"/>
              <a:gd name="T25" fmla="*/ 184 h 260"/>
              <a:gd name="T26" fmla="*/ 228 w 400"/>
              <a:gd name="T27" fmla="*/ 184 h 260"/>
              <a:gd name="T28" fmla="*/ 228 w 400"/>
              <a:gd name="T29" fmla="*/ 260 h 260"/>
              <a:gd name="T30" fmla="*/ 304 w 400"/>
              <a:gd name="T31" fmla="*/ 260 h 260"/>
              <a:gd name="T32" fmla="*/ 400 w 400"/>
              <a:gd name="T33" fmla="*/ 166 h 260"/>
              <a:gd name="T34" fmla="*/ 304 w 400"/>
              <a:gd name="T35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172" y="260"/>
                  <a:pt x="172" y="260"/>
                  <a:pt x="172" y="260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70" y="184"/>
                  <a:pt x="270" y="184"/>
                  <a:pt x="270" y="184"/>
                </a:cubicBezTo>
                <a:cubicBezTo>
                  <a:pt x="228" y="184"/>
                  <a:pt x="228" y="184"/>
                  <a:pt x="228" y="184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168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Freeform 26">
            <a:extLst>
              <a:ext uri="{FF2B5EF4-FFF2-40B4-BE49-F238E27FC236}">
                <a16:creationId xmlns:a16="http://schemas.microsoft.com/office/drawing/2014/main" id="{797CBC80-98F0-43A4-AE03-4698D733093C}"/>
              </a:ext>
            </a:extLst>
          </p:cNvPr>
          <p:cNvSpPr>
            <a:spLocks noChangeAspect="1" noEditPoints="1"/>
          </p:cNvSpPr>
          <p:nvPr/>
        </p:nvSpPr>
        <p:spPr bwMode="auto">
          <a:xfrm rot="675259">
            <a:off x="9066407" y="2994137"/>
            <a:ext cx="380091" cy="475864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168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Title 13">
            <a:extLst>
              <a:ext uri="{FF2B5EF4-FFF2-40B4-BE49-F238E27FC236}">
                <a16:creationId xmlns:a16="http://schemas.microsoft.com/office/drawing/2014/main" id="{64650DED-1AF5-466F-A125-6ED357106FA8}"/>
              </a:ext>
            </a:extLst>
          </p:cNvPr>
          <p:cNvSpPr txBox="1">
            <a:spLocks/>
          </p:cNvSpPr>
          <p:nvPr/>
        </p:nvSpPr>
        <p:spPr>
          <a:xfrm>
            <a:off x="1254790" y="4715100"/>
            <a:ext cx="1224852" cy="442122"/>
          </a:xfrm>
          <a:prstGeom prst="rect">
            <a:avLst/>
          </a:prstGeom>
        </p:spPr>
        <p:txBody>
          <a:bodyPr vert="horz" lIns="96435" tIns="48218" rIns="96435" bIns="48218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68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信用卡支付</a:t>
            </a:r>
            <a:endParaRPr lang="en-US" sz="168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Title 13">
            <a:extLst>
              <a:ext uri="{FF2B5EF4-FFF2-40B4-BE49-F238E27FC236}">
                <a16:creationId xmlns:a16="http://schemas.microsoft.com/office/drawing/2014/main" id="{32F1BDA2-362A-4620-9221-43417D62711B}"/>
              </a:ext>
            </a:extLst>
          </p:cNvPr>
          <p:cNvSpPr txBox="1">
            <a:spLocks/>
          </p:cNvSpPr>
          <p:nvPr/>
        </p:nvSpPr>
        <p:spPr>
          <a:xfrm>
            <a:off x="3666627" y="5819775"/>
            <a:ext cx="1224852" cy="478454"/>
          </a:xfrm>
          <a:prstGeom prst="rect">
            <a:avLst/>
          </a:prstGeom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PAY</a:t>
            </a:r>
          </a:p>
          <a:p>
            <a:pPr algn="ctr">
              <a:lnSpc>
                <a:spcPct val="130000"/>
              </a:lnSpc>
            </a:pP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行動支付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Title 13">
            <a:extLst>
              <a:ext uri="{FF2B5EF4-FFF2-40B4-BE49-F238E27FC236}">
                <a16:creationId xmlns:a16="http://schemas.microsoft.com/office/drawing/2014/main" id="{1F886356-E15C-4510-91DB-12D4EC7FB168}"/>
              </a:ext>
            </a:extLst>
          </p:cNvPr>
          <p:cNvSpPr txBox="1">
            <a:spLocks/>
          </p:cNvSpPr>
          <p:nvPr/>
        </p:nvSpPr>
        <p:spPr>
          <a:xfrm>
            <a:off x="6114219" y="4732653"/>
            <a:ext cx="1224852" cy="442122"/>
          </a:xfrm>
          <a:prstGeom prst="rect">
            <a:avLst/>
          </a:prstGeom>
        </p:spPr>
        <p:txBody>
          <a:bodyPr vert="horz" lIns="96435" tIns="48218" rIns="96435" bIns="48218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小額支付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Title 13">
            <a:extLst>
              <a:ext uri="{FF2B5EF4-FFF2-40B4-BE49-F238E27FC236}">
                <a16:creationId xmlns:a16="http://schemas.microsoft.com/office/drawing/2014/main" id="{BD35397F-2303-4CA9-8E51-99D039D44FD7}"/>
              </a:ext>
            </a:extLst>
          </p:cNvPr>
          <p:cNvSpPr txBox="1">
            <a:spLocks/>
          </p:cNvSpPr>
          <p:nvPr/>
        </p:nvSpPr>
        <p:spPr>
          <a:xfrm>
            <a:off x="8608893" y="3551986"/>
            <a:ext cx="1224852" cy="442122"/>
          </a:xfrm>
          <a:prstGeom prst="rect">
            <a:avLst/>
          </a:prstGeom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內地常用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電子錢包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Title 13">
            <a:extLst>
              <a:ext uri="{FF2B5EF4-FFF2-40B4-BE49-F238E27FC236}">
                <a16:creationId xmlns:a16="http://schemas.microsoft.com/office/drawing/2014/main" id="{EE537DCC-C419-412D-9861-39B6FD1D3E22}"/>
              </a:ext>
            </a:extLst>
          </p:cNvPr>
          <p:cNvSpPr txBox="1">
            <a:spLocks/>
          </p:cNvSpPr>
          <p:nvPr/>
        </p:nvSpPr>
        <p:spPr>
          <a:xfrm>
            <a:off x="11118306" y="2437694"/>
            <a:ext cx="1224852" cy="442122"/>
          </a:xfrm>
          <a:prstGeom prst="rect">
            <a:avLst/>
          </a:prstGeom>
        </p:spPr>
        <p:txBody>
          <a:bodyPr vert="horz" lIns="96435" tIns="48218" rIns="96435" bIns="48218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68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電子發票</a:t>
            </a:r>
            <a:endParaRPr lang="en-US" sz="168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58">
            <a:extLst>
              <a:ext uri="{FF2B5EF4-FFF2-40B4-BE49-F238E27FC236}">
                <a16:creationId xmlns:a16="http://schemas.microsoft.com/office/drawing/2014/main" id="{1FAB5C8F-76EF-415C-8786-CE72E822E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785" y="3654817"/>
            <a:ext cx="2407830" cy="38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銀聯卡限陸籍</a:t>
            </a:r>
            <a:endParaRPr lang="en-GB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3" name="文本框 59">
            <a:extLst>
              <a:ext uri="{FF2B5EF4-FFF2-40B4-BE49-F238E27FC236}">
                <a16:creationId xmlns:a16="http://schemas.microsoft.com/office/drawing/2014/main" id="{0557E309-378B-42FE-8243-566A64C63A3A}"/>
              </a:ext>
            </a:extLst>
          </p:cNvPr>
          <p:cNvSpPr txBox="1"/>
          <p:nvPr/>
        </p:nvSpPr>
        <p:spPr>
          <a:xfrm>
            <a:off x="513985" y="2140653"/>
            <a:ext cx="27105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 MASTER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VISA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JCV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銀聯</a:t>
            </a:r>
          </a:p>
        </p:txBody>
      </p:sp>
      <p:sp>
        <p:nvSpPr>
          <p:cNvPr id="85" name="文本框 61">
            <a:extLst>
              <a:ext uri="{FF2B5EF4-FFF2-40B4-BE49-F238E27FC236}">
                <a16:creationId xmlns:a16="http://schemas.microsoft.com/office/drawing/2014/main" id="{824DFBB4-EEE2-4028-98BF-791A80BEC1A8}"/>
              </a:ext>
            </a:extLst>
          </p:cNvPr>
          <p:cNvSpPr txBox="1"/>
          <p:nvPr/>
        </p:nvSpPr>
        <p:spPr>
          <a:xfrm>
            <a:off x="6175214" y="5408343"/>
            <a:ext cx="294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70C0"/>
                </a:solidFill>
                <a:latin typeface="Franklin Gothic Book" panose="020B0503020102020204" pitchFamily="34" charset="0"/>
                <a:ea typeface="+mn-ea"/>
              </a:rPr>
              <a:t> </a:t>
            </a:r>
            <a:r>
              <a:rPr lang="zh-CN" altLang="en-US" sz="2400" b="1" dirty="0">
                <a:solidFill>
                  <a:srgbClr val="0070C0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悠遊卡→押金</a:t>
            </a:r>
            <a:r>
              <a:rPr lang="en-US" altLang="zh-CN" sz="2400" b="1" dirty="0">
                <a:solidFill>
                  <a:srgbClr val="0070C0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5000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 一卡通→即將開放</a:t>
            </a:r>
            <a:endParaRPr lang="en-US" altLang="zh-CN" sz="2400" b="1" dirty="0">
              <a:solidFill>
                <a:srgbClr val="0070C0"/>
              </a:solidFill>
              <a:latin typeface="Franklin Gothic Book" panose="020B0503020102020204" pitchFamily="34" charset="0"/>
              <a:ea typeface="Segoe UI Emoji" panose="020B0502040204020203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</a:endParaRPr>
          </a:p>
        </p:txBody>
      </p:sp>
      <p:sp>
        <p:nvSpPr>
          <p:cNvPr id="86" name="文本框 62">
            <a:extLst>
              <a:ext uri="{FF2B5EF4-FFF2-40B4-BE49-F238E27FC236}">
                <a16:creationId xmlns:a16="http://schemas.microsoft.com/office/drawing/2014/main" id="{62B7CE78-0044-4847-95E7-99FE8C990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495" y="3804710"/>
            <a:ext cx="2487538" cy="62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手機有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NFC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感應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也可以充當刷卡機</a:t>
            </a:r>
            <a:endParaRPr lang="en-GB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文本框 63">
            <a:extLst>
              <a:ext uri="{FF2B5EF4-FFF2-40B4-BE49-F238E27FC236}">
                <a16:creationId xmlns:a16="http://schemas.microsoft.com/office/drawing/2014/main" id="{B8172F25-BB7C-4D70-8A6D-62F2A905FC9E}"/>
              </a:ext>
            </a:extLst>
          </p:cNvPr>
          <p:cNvSpPr txBox="1"/>
          <p:nvPr/>
        </p:nvSpPr>
        <p:spPr>
          <a:xfrm>
            <a:off x="3331233" y="2684500"/>
            <a:ext cx="2710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</a:rPr>
              <a:t>          </a:t>
            </a:r>
            <a:r>
              <a:rPr lang="en-US" altLang="zh-CN" sz="2400" b="1" dirty="0">
                <a:solidFill>
                  <a:srgbClr val="0070C0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LINE PAY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Franklin Gothic Book" panose="020B0503020102020204" pitchFamily="34" charset="0"/>
                <a:ea typeface="+mn-ea"/>
              </a:rPr>
              <a:t>       APPLE PAY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SAMSUNG PAY</a:t>
            </a:r>
            <a:endParaRPr lang="zh-CN" altLang="en-US" sz="2400" b="1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8" name="文本框 64">
            <a:extLst>
              <a:ext uri="{FF2B5EF4-FFF2-40B4-BE49-F238E27FC236}">
                <a16:creationId xmlns:a16="http://schemas.microsoft.com/office/drawing/2014/main" id="{2F6911AB-548C-4CCA-B600-A537DB475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8819" y="2582798"/>
            <a:ext cx="2045904" cy="38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限陸籍</a:t>
            </a:r>
            <a:endParaRPr lang="en-GB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9" name="文本框 65">
            <a:extLst>
              <a:ext uri="{FF2B5EF4-FFF2-40B4-BE49-F238E27FC236}">
                <a16:creationId xmlns:a16="http://schemas.microsoft.com/office/drawing/2014/main" id="{093C8FF6-B975-4306-8781-9E2991AA54B7}"/>
              </a:ext>
            </a:extLst>
          </p:cNvPr>
          <p:cNvSpPr txBox="1"/>
          <p:nvPr/>
        </p:nvSpPr>
        <p:spPr>
          <a:xfrm>
            <a:off x="7114195" y="1956913"/>
            <a:ext cx="2710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 </a:t>
            </a:r>
            <a:r>
              <a:rPr lang="zh-CN" altLang="en-US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微信→須另外付費</a:t>
            </a:r>
            <a:endParaRPr lang="en-US" altLang="zh-CN" sz="2400" b="1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 支付寶</a:t>
            </a:r>
          </a:p>
        </p:txBody>
      </p:sp>
      <p:sp>
        <p:nvSpPr>
          <p:cNvPr id="90" name="文本框 66">
            <a:extLst>
              <a:ext uri="{FF2B5EF4-FFF2-40B4-BE49-F238E27FC236}">
                <a16:creationId xmlns:a16="http://schemas.microsoft.com/office/drawing/2014/main" id="{8584D6B6-73CB-4892-8281-A18CE9D7D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8228" y="4521961"/>
            <a:ext cx="2407830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教導店家如何省稅省成本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1" name="文本框 67">
            <a:extLst>
              <a:ext uri="{FF2B5EF4-FFF2-40B4-BE49-F238E27FC236}">
                <a16:creationId xmlns:a16="http://schemas.microsoft.com/office/drawing/2014/main" id="{4D77D7C6-EE53-4C23-88EA-31E6B6179CE1}"/>
              </a:ext>
            </a:extLst>
          </p:cNvPr>
          <p:cNvSpPr txBox="1"/>
          <p:nvPr/>
        </p:nvSpPr>
        <p:spPr>
          <a:xfrm>
            <a:off x="10134849" y="4129842"/>
            <a:ext cx="2710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</a:rPr>
              <a:t> </a:t>
            </a:r>
            <a:r>
              <a:rPr lang="zh-CN" altLang="en-US" sz="2400" b="1" dirty="0">
                <a:solidFill>
                  <a:srgbClr val="0070C0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電子發票</a:t>
            </a:r>
            <a:endParaRPr lang="zh-CN" altLang="en-US" sz="2400" b="1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3" name="圖片 92">
            <a:extLst>
              <a:ext uri="{FF2B5EF4-FFF2-40B4-BE49-F238E27FC236}">
                <a16:creationId xmlns:a16="http://schemas.microsoft.com/office/drawing/2014/main" id="{17AFBA3F-9623-4B86-8315-006C6EAF64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44" y="4248150"/>
            <a:ext cx="533702" cy="533702"/>
          </a:xfrm>
          <a:prstGeom prst="rect">
            <a:avLst/>
          </a:prstGeom>
        </p:spPr>
      </p:pic>
      <p:pic>
        <p:nvPicPr>
          <p:cNvPr id="95" name="圖片 94">
            <a:extLst>
              <a:ext uri="{FF2B5EF4-FFF2-40B4-BE49-F238E27FC236}">
                <a16:creationId xmlns:a16="http://schemas.microsoft.com/office/drawing/2014/main" id="{3602EAB3-DACE-4687-AD04-7D950D3E6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4" y="5319397"/>
            <a:ext cx="809625" cy="528954"/>
          </a:xfrm>
          <a:prstGeom prst="rect">
            <a:avLst/>
          </a:prstGeom>
        </p:spPr>
      </p:pic>
      <p:sp>
        <p:nvSpPr>
          <p:cNvPr id="121" name="加號 120">
            <a:extLst>
              <a:ext uri="{FF2B5EF4-FFF2-40B4-BE49-F238E27FC236}">
                <a16:creationId xmlns:a16="http://schemas.microsoft.com/office/drawing/2014/main" id="{1FBE4122-3699-4B64-ACB3-96B838868BF7}"/>
              </a:ext>
            </a:extLst>
          </p:cNvPr>
          <p:cNvSpPr/>
          <p:nvPr/>
        </p:nvSpPr>
        <p:spPr>
          <a:xfrm>
            <a:off x="11325226" y="1828799"/>
            <a:ext cx="704850" cy="647701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6206E910-2098-4EB9-9CD4-64F63471E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店家優勢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125" name="任意多边形 4">
            <a:extLst>
              <a:ext uri="{FF2B5EF4-FFF2-40B4-BE49-F238E27FC236}">
                <a16:creationId xmlns:a16="http://schemas.microsoft.com/office/drawing/2014/main" id="{98458B94-1E6F-4802-8AC8-268CBCC1977E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任意多边形 5">
            <a:extLst>
              <a:ext uri="{FF2B5EF4-FFF2-40B4-BE49-F238E27FC236}">
                <a16:creationId xmlns:a16="http://schemas.microsoft.com/office/drawing/2014/main" id="{878FBEA4-EE8E-48E4-9C23-632C358F1169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文本框 37">
            <a:extLst>
              <a:ext uri="{FF2B5EF4-FFF2-40B4-BE49-F238E27FC236}">
                <a16:creationId xmlns:a16="http://schemas.microsoft.com/office/drawing/2014/main" id="{977E59EB-9C26-461C-A34E-FD164F3A897F}"/>
              </a:ext>
            </a:extLst>
          </p:cNvPr>
          <p:cNvSpPr txBox="1"/>
          <p:nvPr/>
        </p:nvSpPr>
        <p:spPr>
          <a:xfrm>
            <a:off x="1132574" y="736371"/>
            <a:ext cx="2308007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advantage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75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75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 animBg="1"/>
      <p:bldP spid="77" grpId="0"/>
      <p:bldP spid="78" grpId="0"/>
      <p:bldP spid="79" grpId="0"/>
      <p:bldP spid="80" grpId="0"/>
      <p:bldP spid="81" grpId="0"/>
      <p:bldP spid="82" grpId="0"/>
      <p:bldP spid="83" grpId="0"/>
      <p:bldP spid="85" grpId="0"/>
      <p:bldP spid="86" grpId="0"/>
      <p:bldP spid="87" grpId="0"/>
      <p:bldP spid="88" grpId="0"/>
      <p:bldP spid="89" grpId="0"/>
      <p:bldP spid="90" grpId="0"/>
      <p:bldP spid="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4">
            <a:extLst>
              <a:ext uri="{FF2B5EF4-FFF2-40B4-BE49-F238E27FC236}">
                <a16:creationId xmlns:a16="http://schemas.microsoft.com/office/drawing/2014/main" id="{E77C6384-6758-47D2-A3E5-10AA2D12946D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5">
            <a:extLst>
              <a:ext uri="{FF2B5EF4-FFF2-40B4-BE49-F238E27FC236}">
                <a16:creationId xmlns:a16="http://schemas.microsoft.com/office/drawing/2014/main" id="{B2CCC479-A75B-459A-863F-3B5BC1A3CC39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90CF67E0-C151-4725-A120-80C7A3B72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142056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</a:rPr>
              <a:t>初審表</a:t>
            </a:r>
          </a:p>
        </p:txBody>
      </p:sp>
      <p:sp>
        <p:nvSpPr>
          <p:cNvPr id="7" name="文本框 37">
            <a:extLst>
              <a:ext uri="{FF2B5EF4-FFF2-40B4-BE49-F238E27FC236}">
                <a16:creationId xmlns:a16="http://schemas.microsoft.com/office/drawing/2014/main" id="{AF6012BE-E4D7-45DC-820E-3826A1000721}"/>
              </a:ext>
            </a:extLst>
          </p:cNvPr>
          <p:cNvSpPr txBox="1"/>
          <p:nvPr/>
        </p:nvSpPr>
        <p:spPr>
          <a:xfrm>
            <a:off x="1132574" y="736371"/>
            <a:ext cx="2308007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8BE4FD-1818-490F-B479-56C694865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14" y="0"/>
            <a:ext cx="513157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A1C86CA-8CC7-48C0-93B2-DC5CC994C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 t="6444" b="27289"/>
          <a:stretch/>
        </p:blipFill>
        <p:spPr>
          <a:xfrm>
            <a:off x="2606040" y="0"/>
            <a:ext cx="7726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/>
          <p:nvPr/>
        </p:nvSpPr>
        <p:spPr>
          <a:xfrm>
            <a:off x="1117600" y="5543740"/>
            <a:ext cx="9956800" cy="8925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針對不同的店家切入店家的需求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39788" y="1734518"/>
            <a:ext cx="2400300" cy="3200400"/>
            <a:chOff x="839788" y="1541478"/>
            <a:chExt cx="2400300" cy="3200400"/>
          </a:xfrm>
        </p:grpSpPr>
        <p:sp>
          <p:nvSpPr>
            <p:cNvPr id="4" name="Rounded Rectangle 31"/>
            <p:cNvSpPr/>
            <p:nvPr/>
          </p:nvSpPr>
          <p:spPr>
            <a:xfrm>
              <a:off x="839788" y="1541478"/>
              <a:ext cx="2400300" cy="3200400"/>
            </a:xfrm>
            <a:prstGeom prst="roundRect">
              <a:avLst>
                <a:gd name="adj" fmla="val 4167"/>
              </a:avLst>
            </a:prstGeom>
            <a:solidFill>
              <a:srgbClr val="5A538C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" name="Group 8"/>
            <p:cNvGrpSpPr/>
            <p:nvPr/>
          </p:nvGrpSpPr>
          <p:grpSpPr>
            <a:xfrm>
              <a:off x="1671413" y="1853967"/>
              <a:ext cx="737050" cy="737050"/>
              <a:chOff x="6197019" y="1440267"/>
              <a:chExt cx="737050" cy="737050"/>
            </a:xfrm>
          </p:grpSpPr>
          <p:sp>
            <p:nvSpPr>
              <p:cNvPr id="11" name="Oval 11"/>
              <p:cNvSpPr/>
              <p:nvPr/>
            </p:nvSpPr>
            <p:spPr>
              <a:xfrm>
                <a:off x="6197019" y="1440267"/>
                <a:ext cx="737050" cy="7370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Freeform 112"/>
              <p:cNvSpPr>
                <a:spLocks noChangeArrowheads="1"/>
              </p:cNvSpPr>
              <p:nvPr/>
            </p:nvSpPr>
            <p:spPr bwMode="auto">
              <a:xfrm>
                <a:off x="6397779" y="1665698"/>
                <a:ext cx="335530" cy="286188"/>
              </a:xfrm>
              <a:custGeom>
                <a:avLst/>
                <a:gdLst>
                  <a:gd name="T0" fmla="*/ 172426 w 601"/>
                  <a:gd name="T1" fmla="*/ 114823 h 510"/>
                  <a:gd name="T2" fmla="*/ 172426 w 601"/>
                  <a:gd name="T3" fmla="*/ 28164 h 510"/>
                  <a:gd name="T4" fmla="*/ 172426 w 601"/>
                  <a:gd name="T5" fmla="*/ 114823 h 510"/>
                  <a:gd name="T6" fmla="*/ 192902 w 601"/>
                  <a:gd name="T7" fmla="*/ 61383 h 510"/>
                  <a:gd name="T8" fmla="*/ 182844 w 601"/>
                  <a:gd name="T9" fmla="*/ 50912 h 510"/>
                  <a:gd name="T10" fmla="*/ 162368 w 601"/>
                  <a:gd name="T11" fmla="*/ 50912 h 510"/>
                  <a:gd name="T12" fmla="*/ 152310 w 601"/>
                  <a:gd name="T13" fmla="*/ 61383 h 510"/>
                  <a:gd name="T14" fmla="*/ 152310 w 601"/>
                  <a:gd name="T15" fmla="*/ 81604 h 510"/>
                  <a:gd name="T16" fmla="*/ 162368 w 601"/>
                  <a:gd name="T17" fmla="*/ 91714 h 510"/>
                  <a:gd name="T18" fmla="*/ 182844 w 601"/>
                  <a:gd name="T19" fmla="*/ 91714 h 510"/>
                  <a:gd name="T20" fmla="*/ 192902 w 601"/>
                  <a:gd name="T21" fmla="*/ 81604 h 510"/>
                  <a:gd name="T22" fmla="*/ 192902 w 601"/>
                  <a:gd name="T23" fmla="*/ 61383 h 510"/>
                  <a:gd name="T24" fmla="*/ 129320 w 601"/>
                  <a:gd name="T25" fmla="*/ 35747 h 510"/>
                  <a:gd name="T26" fmla="*/ 119261 w 601"/>
                  <a:gd name="T27" fmla="*/ 15165 h 510"/>
                  <a:gd name="T28" fmla="*/ 126805 w 601"/>
                  <a:gd name="T29" fmla="*/ 0 h 510"/>
                  <a:gd name="T30" fmla="*/ 136863 w 601"/>
                  <a:gd name="T31" fmla="*/ 5055 h 510"/>
                  <a:gd name="T32" fmla="*/ 129320 w 601"/>
                  <a:gd name="T33" fmla="*/ 35747 h 510"/>
                  <a:gd name="T34" fmla="*/ 96271 w 601"/>
                  <a:gd name="T35" fmla="*/ 15165 h 510"/>
                  <a:gd name="T36" fmla="*/ 50650 w 601"/>
                  <a:gd name="T37" fmla="*/ 58856 h 510"/>
                  <a:gd name="T38" fmla="*/ 78669 w 601"/>
                  <a:gd name="T39" fmla="*/ 5055 h 510"/>
                  <a:gd name="T40" fmla="*/ 96271 w 601"/>
                  <a:gd name="T41" fmla="*/ 10110 h 510"/>
                  <a:gd name="T42" fmla="*/ 81184 w 601"/>
                  <a:gd name="T43" fmla="*/ 68966 h 510"/>
                  <a:gd name="T44" fmla="*/ 116747 w 601"/>
                  <a:gd name="T45" fmla="*/ 68966 h 510"/>
                  <a:gd name="T46" fmla="*/ 136863 w 601"/>
                  <a:gd name="T47" fmla="*/ 114823 h 510"/>
                  <a:gd name="T48" fmla="*/ 147281 w 601"/>
                  <a:gd name="T49" fmla="*/ 163207 h 510"/>
                  <a:gd name="T50" fmla="*/ 157339 w 601"/>
                  <a:gd name="T51" fmla="*/ 124933 h 510"/>
                  <a:gd name="T52" fmla="*/ 187873 w 601"/>
                  <a:gd name="T53" fmla="*/ 122406 h 510"/>
                  <a:gd name="T54" fmla="*/ 174941 w 601"/>
                  <a:gd name="T55" fmla="*/ 176206 h 510"/>
                  <a:gd name="T56" fmla="*/ 164883 w 601"/>
                  <a:gd name="T57" fmla="*/ 183789 h 510"/>
                  <a:gd name="T58" fmla="*/ 159853 w 601"/>
                  <a:gd name="T59" fmla="*/ 183789 h 510"/>
                  <a:gd name="T60" fmla="*/ 50650 w 601"/>
                  <a:gd name="T61" fmla="*/ 183789 h 510"/>
                  <a:gd name="T62" fmla="*/ 50650 w 601"/>
                  <a:gd name="T63" fmla="*/ 183789 h 510"/>
                  <a:gd name="T64" fmla="*/ 40592 w 601"/>
                  <a:gd name="T65" fmla="*/ 176206 h 510"/>
                  <a:gd name="T66" fmla="*/ 10058 w 601"/>
                  <a:gd name="T67" fmla="*/ 89186 h 510"/>
                  <a:gd name="T68" fmla="*/ 10058 w 601"/>
                  <a:gd name="T69" fmla="*/ 68966 h 510"/>
                  <a:gd name="T70" fmla="*/ 81184 w 601"/>
                  <a:gd name="T71" fmla="*/ 68966 h 510"/>
                  <a:gd name="T72" fmla="*/ 96271 w 601"/>
                  <a:gd name="T73" fmla="*/ 153097 h 510"/>
                  <a:gd name="T74" fmla="*/ 116747 w 601"/>
                  <a:gd name="T75" fmla="*/ 153097 h 510"/>
                  <a:gd name="T76" fmla="*/ 106689 w 601"/>
                  <a:gd name="T77" fmla="*/ 89186 h 510"/>
                  <a:gd name="T78" fmla="*/ 96271 w 601"/>
                  <a:gd name="T79" fmla="*/ 153097 h 510"/>
                  <a:gd name="T80" fmla="*/ 76155 w 601"/>
                  <a:gd name="T81" fmla="*/ 99658 h 510"/>
                  <a:gd name="T82" fmla="*/ 55679 w 601"/>
                  <a:gd name="T83" fmla="*/ 99658 h 510"/>
                  <a:gd name="T84" fmla="*/ 65737 w 601"/>
                  <a:gd name="T85" fmla="*/ 163207 h 510"/>
                  <a:gd name="T86" fmla="*/ 76155 w 601"/>
                  <a:gd name="T87" fmla="*/ 99658 h 51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601" h="510">
                    <a:moveTo>
                      <a:pt x="480" y="318"/>
                    </a:moveTo>
                    <a:lnTo>
                      <a:pt x="480" y="318"/>
                    </a:lnTo>
                    <a:cubicBezTo>
                      <a:pt x="410" y="318"/>
                      <a:pt x="353" y="269"/>
                      <a:pt x="353" y="198"/>
                    </a:cubicBezTo>
                    <a:cubicBezTo>
                      <a:pt x="353" y="127"/>
                      <a:pt x="410" y="78"/>
                      <a:pt x="480" y="78"/>
                    </a:cubicBezTo>
                    <a:cubicBezTo>
                      <a:pt x="544" y="78"/>
                      <a:pt x="600" y="127"/>
                      <a:pt x="600" y="198"/>
                    </a:cubicBezTo>
                    <a:cubicBezTo>
                      <a:pt x="600" y="269"/>
                      <a:pt x="544" y="318"/>
                      <a:pt x="480" y="318"/>
                    </a:cubicBezTo>
                    <a:close/>
                    <a:moveTo>
                      <a:pt x="537" y="170"/>
                    </a:moveTo>
                    <a:lnTo>
                      <a:pt x="537" y="170"/>
                    </a:lnTo>
                    <a:cubicBezTo>
                      <a:pt x="509" y="170"/>
                      <a:pt x="509" y="170"/>
                      <a:pt x="509" y="170"/>
                    </a:cubicBezTo>
                    <a:cubicBezTo>
                      <a:pt x="509" y="141"/>
                      <a:pt x="509" y="141"/>
                      <a:pt x="509" y="141"/>
                    </a:cubicBezTo>
                    <a:cubicBezTo>
                      <a:pt x="509" y="127"/>
                      <a:pt x="494" y="113"/>
                      <a:pt x="480" y="113"/>
                    </a:cubicBezTo>
                    <a:cubicBezTo>
                      <a:pt x="459" y="113"/>
                      <a:pt x="452" y="127"/>
                      <a:pt x="452" y="141"/>
                    </a:cubicBezTo>
                    <a:cubicBezTo>
                      <a:pt x="452" y="170"/>
                      <a:pt x="452" y="170"/>
                      <a:pt x="452" y="170"/>
                    </a:cubicBezTo>
                    <a:cubicBezTo>
                      <a:pt x="424" y="170"/>
                      <a:pt x="424" y="170"/>
                      <a:pt x="424" y="170"/>
                    </a:cubicBezTo>
                    <a:cubicBezTo>
                      <a:pt x="403" y="170"/>
                      <a:pt x="396" y="184"/>
                      <a:pt x="396" y="198"/>
                    </a:cubicBezTo>
                    <a:cubicBezTo>
                      <a:pt x="396" y="212"/>
                      <a:pt x="403" y="226"/>
                      <a:pt x="424" y="226"/>
                    </a:cubicBezTo>
                    <a:cubicBezTo>
                      <a:pt x="452" y="226"/>
                      <a:pt x="452" y="226"/>
                      <a:pt x="452" y="226"/>
                    </a:cubicBezTo>
                    <a:cubicBezTo>
                      <a:pt x="452" y="254"/>
                      <a:pt x="452" y="254"/>
                      <a:pt x="452" y="254"/>
                    </a:cubicBezTo>
                    <a:cubicBezTo>
                      <a:pt x="452" y="269"/>
                      <a:pt x="459" y="283"/>
                      <a:pt x="480" y="283"/>
                    </a:cubicBezTo>
                    <a:cubicBezTo>
                      <a:pt x="494" y="283"/>
                      <a:pt x="509" y="269"/>
                      <a:pt x="509" y="254"/>
                    </a:cubicBezTo>
                    <a:cubicBezTo>
                      <a:pt x="509" y="226"/>
                      <a:pt x="509" y="226"/>
                      <a:pt x="509" y="226"/>
                    </a:cubicBezTo>
                    <a:cubicBezTo>
                      <a:pt x="537" y="226"/>
                      <a:pt x="537" y="226"/>
                      <a:pt x="537" y="226"/>
                    </a:cubicBezTo>
                    <a:cubicBezTo>
                      <a:pt x="551" y="226"/>
                      <a:pt x="565" y="212"/>
                      <a:pt x="565" y="198"/>
                    </a:cubicBezTo>
                    <a:cubicBezTo>
                      <a:pt x="565" y="184"/>
                      <a:pt x="551" y="170"/>
                      <a:pt x="537" y="170"/>
                    </a:cubicBezTo>
                    <a:close/>
                    <a:moveTo>
                      <a:pt x="360" y="99"/>
                    </a:moveTo>
                    <a:lnTo>
                      <a:pt x="360" y="99"/>
                    </a:lnTo>
                    <a:cubicBezTo>
                      <a:pt x="332" y="42"/>
                      <a:pt x="332" y="42"/>
                      <a:pt x="332" y="42"/>
                    </a:cubicBezTo>
                    <a:cubicBezTo>
                      <a:pt x="332" y="35"/>
                      <a:pt x="325" y="35"/>
                      <a:pt x="325" y="28"/>
                    </a:cubicBezTo>
                    <a:cubicBezTo>
                      <a:pt x="325" y="14"/>
                      <a:pt x="339" y="0"/>
                      <a:pt x="353" y="0"/>
                    </a:cubicBezTo>
                    <a:cubicBezTo>
                      <a:pt x="367" y="0"/>
                      <a:pt x="374" y="7"/>
                      <a:pt x="381" y="14"/>
                    </a:cubicBezTo>
                    <a:cubicBezTo>
                      <a:pt x="410" y="63"/>
                      <a:pt x="410" y="63"/>
                      <a:pt x="410" y="63"/>
                    </a:cubicBezTo>
                    <a:cubicBezTo>
                      <a:pt x="389" y="71"/>
                      <a:pt x="374" y="85"/>
                      <a:pt x="360" y="99"/>
                    </a:cubicBezTo>
                    <a:close/>
                    <a:moveTo>
                      <a:pt x="268" y="42"/>
                    </a:moveTo>
                    <a:lnTo>
                      <a:pt x="268" y="42"/>
                    </a:lnTo>
                    <a:cubicBezTo>
                      <a:pt x="205" y="163"/>
                      <a:pt x="205" y="163"/>
                      <a:pt x="205" y="163"/>
                    </a:cubicBezTo>
                    <a:cubicBezTo>
                      <a:pt x="141" y="163"/>
                      <a:pt x="141" y="163"/>
                      <a:pt x="141" y="163"/>
                    </a:cubicBezTo>
                    <a:cubicBezTo>
                      <a:pt x="219" y="14"/>
                      <a:pt x="219" y="14"/>
                      <a:pt x="219" y="14"/>
                    </a:cubicBezTo>
                    <a:cubicBezTo>
                      <a:pt x="219" y="7"/>
                      <a:pt x="233" y="0"/>
                      <a:pt x="240" y="0"/>
                    </a:cubicBezTo>
                    <a:cubicBezTo>
                      <a:pt x="261" y="0"/>
                      <a:pt x="268" y="14"/>
                      <a:pt x="268" y="28"/>
                    </a:cubicBezTo>
                    <a:cubicBezTo>
                      <a:pt x="268" y="35"/>
                      <a:pt x="268" y="35"/>
                      <a:pt x="268" y="42"/>
                    </a:cubicBezTo>
                    <a:close/>
                    <a:moveTo>
                      <a:pt x="226" y="191"/>
                    </a:moveTo>
                    <a:lnTo>
                      <a:pt x="226" y="191"/>
                    </a:lnTo>
                    <a:cubicBezTo>
                      <a:pt x="325" y="191"/>
                      <a:pt x="325" y="191"/>
                      <a:pt x="325" y="191"/>
                    </a:cubicBezTo>
                    <a:lnTo>
                      <a:pt x="325" y="198"/>
                    </a:lnTo>
                    <a:cubicBezTo>
                      <a:pt x="325" y="247"/>
                      <a:pt x="346" y="290"/>
                      <a:pt x="381" y="318"/>
                    </a:cubicBezTo>
                    <a:cubicBezTo>
                      <a:pt x="381" y="424"/>
                      <a:pt x="381" y="424"/>
                      <a:pt x="381" y="424"/>
                    </a:cubicBezTo>
                    <a:cubicBezTo>
                      <a:pt x="381" y="438"/>
                      <a:pt x="396" y="452"/>
                      <a:pt x="410" y="452"/>
                    </a:cubicBezTo>
                    <a:cubicBezTo>
                      <a:pt x="431" y="452"/>
                      <a:pt x="438" y="438"/>
                      <a:pt x="438" y="424"/>
                    </a:cubicBezTo>
                    <a:cubicBezTo>
                      <a:pt x="438" y="346"/>
                      <a:pt x="438" y="346"/>
                      <a:pt x="438" y="346"/>
                    </a:cubicBezTo>
                    <a:cubicBezTo>
                      <a:pt x="452" y="346"/>
                      <a:pt x="466" y="346"/>
                      <a:pt x="480" y="346"/>
                    </a:cubicBezTo>
                    <a:cubicBezTo>
                      <a:pt x="494" y="346"/>
                      <a:pt x="509" y="346"/>
                      <a:pt x="523" y="339"/>
                    </a:cubicBezTo>
                    <a:cubicBezTo>
                      <a:pt x="487" y="488"/>
                      <a:pt x="487" y="488"/>
                      <a:pt x="487" y="488"/>
                    </a:cubicBezTo>
                    <a:cubicBezTo>
                      <a:pt x="480" y="502"/>
                      <a:pt x="473" y="509"/>
                      <a:pt x="459" y="509"/>
                    </a:cubicBezTo>
                    <a:cubicBezTo>
                      <a:pt x="452" y="509"/>
                      <a:pt x="452" y="509"/>
                      <a:pt x="452" y="509"/>
                    </a:cubicBezTo>
                    <a:cubicBezTo>
                      <a:pt x="445" y="509"/>
                      <a:pt x="445" y="509"/>
                      <a:pt x="445" y="509"/>
                    </a:cubicBezTo>
                    <a:cubicBezTo>
                      <a:pt x="141" y="509"/>
                      <a:pt x="141" y="509"/>
                      <a:pt x="141" y="509"/>
                    </a:cubicBezTo>
                    <a:cubicBezTo>
                      <a:pt x="127" y="509"/>
                      <a:pt x="113" y="502"/>
                      <a:pt x="113" y="488"/>
                    </a:cubicBezTo>
                    <a:cubicBezTo>
                      <a:pt x="49" y="247"/>
                      <a:pt x="49" y="247"/>
                      <a:pt x="49" y="247"/>
                    </a:cubicBezTo>
                    <a:cubicBezTo>
                      <a:pt x="28" y="247"/>
                      <a:pt x="28" y="247"/>
                      <a:pt x="28" y="247"/>
                    </a:cubicBezTo>
                    <a:cubicBezTo>
                      <a:pt x="7" y="247"/>
                      <a:pt x="0" y="233"/>
                      <a:pt x="0" y="219"/>
                    </a:cubicBezTo>
                    <a:cubicBezTo>
                      <a:pt x="0" y="198"/>
                      <a:pt x="7" y="191"/>
                      <a:pt x="28" y="191"/>
                    </a:cubicBezTo>
                    <a:cubicBezTo>
                      <a:pt x="134" y="191"/>
                      <a:pt x="134" y="191"/>
                      <a:pt x="134" y="191"/>
                    </a:cubicBezTo>
                    <a:cubicBezTo>
                      <a:pt x="226" y="191"/>
                      <a:pt x="226" y="191"/>
                      <a:pt x="226" y="191"/>
                    </a:cubicBezTo>
                    <a:close/>
                    <a:moveTo>
                      <a:pt x="268" y="424"/>
                    </a:moveTo>
                    <a:lnTo>
                      <a:pt x="268" y="424"/>
                    </a:lnTo>
                    <a:cubicBezTo>
                      <a:pt x="268" y="438"/>
                      <a:pt x="283" y="452"/>
                      <a:pt x="297" y="452"/>
                    </a:cubicBezTo>
                    <a:cubicBezTo>
                      <a:pt x="318" y="452"/>
                      <a:pt x="325" y="438"/>
                      <a:pt x="325" y="424"/>
                    </a:cubicBezTo>
                    <a:cubicBezTo>
                      <a:pt x="325" y="276"/>
                      <a:pt x="325" y="276"/>
                      <a:pt x="325" y="276"/>
                    </a:cubicBezTo>
                    <a:cubicBezTo>
                      <a:pt x="325" y="254"/>
                      <a:pt x="318" y="247"/>
                      <a:pt x="297" y="247"/>
                    </a:cubicBezTo>
                    <a:cubicBezTo>
                      <a:pt x="283" y="247"/>
                      <a:pt x="268" y="254"/>
                      <a:pt x="268" y="276"/>
                    </a:cubicBezTo>
                    <a:lnTo>
                      <a:pt x="268" y="424"/>
                    </a:lnTo>
                    <a:close/>
                    <a:moveTo>
                      <a:pt x="212" y="276"/>
                    </a:moveTo>
                    <a:lnTo>
                      <a:pt x="212" y="276"/>
                    </a:lnTo>
                    <a:cubicBezTo>
                      <a:pt x="212" y="254"/>
                      <a:pt x="205" y="247"/>
                      <a:pt x="183" y="247"/>
                    </a:cubicBezTo>
                    <a:cubicBezTo>
                      <a:pt x="169" y="247"/>
                      <a:pt x="155" y="254"/>
                      <a:pt x="155" y="276"/>
                    </a:cubicBezTo>
                    <a:cubicBezTo>
                      <a:pt x="155" y="424"/>
                      <a:pt x="155" y="424"/>
                      <a:pt x="155" y="424"/>
                    </a:cubicBezTo>
                    <a:cubicBezTo>
                      <a:pt x="155" y="438"/>
                      <a:pt x="169" y="452"/>
                      <a:pt x="183" y="452"/>
                    </a:cubicBezTo>
                    <a:cubicBezTo>
                      <a:pt x="205" y="452"/>
                      <a:pt x="212" y="438"/>
                      <a:pt x="212" y="424"/>
                    </a:cubicBezTo>
                    <a:lnTo>
                      <a:pt x="212" y="276"/>
                    </a:lnTo>
                    <a:close/>
                  </a:path>
                </a:pathLst>
              </a:custGeom>
              <a:solidFill>
                <a:srgbClr val="5A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6" name="TextBox 9"/>
            <p:cNvSpPr txBox="1"/>
            <p:nvPr/>
          </p:nvSpPr>
          <p:spPr>
            <a:xfrm>
              <a:off x="1541925" y="2638838"/>
              <a:ext cx="996033" cy="406971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多元支付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TextBox 27"/>
            <p:cNvSpPr txBox="1"/>
            <p:nvPr/>
          </p:nvSpPr>
          <p:spPr>
            <a:xfrm>
              <a:off x="839788" y="3009824"/>
              <a:ext cx="2400300" cy="890693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行動支付已經是未來的趨勢，萬事達金流提供３</a:t>
              </a:r>
              <a:r>
                <a:rPr lang="en-US" altLang="zh-TW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PAY</a:t>
              </a: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、小額支付、微信、支付寶等</a:t>
              </a:r>
              <a:r>
                <a:rPr lang="en-US" altLang="zh-TW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……</a:t>
              </a: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8" name="Group 35"/>
            <p:cNvGrpSpPr/>
            <p:nvPr/>
          </p:nvGrpSpPr>
          <p:grpSpPr>
            <a:xfrm>
              <a:off x="1238551" y="4074034"/>
              <a:ext cx="1602773" cy="356315"/>
              <a:chOff x="4878401" y="4187518"/>
              <a:chExt cx="2924707" cy="510450"/>
            </a:xfrm>
          </p:grpSpPr>
          <p:sp>
            <p:nvSpPr>
              <p:cNvPr id="9" name="Rounded Rectangle 36"/>
              <p:cNvSpPr/>
              <p:nvPr/>
            </p:nvSpPr>
            <p:spPr>
              <a:xfrm>
                <a:off x="4878401" y="4187518"/>
                <a:ext cx="2924707" cy="5104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A538C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TextBox 37"/>
              <p:cNvSpPr txBox="1"/>
              <p:nvPr/>
            </p:nvSpPr>
            <p:spPr>
              <a:xfrm>
                <a:off x="5173729" y="4220512"/>
                <a:ext cx="2331561" cy="44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rgbClr val="002060"/>
                    </a:solidFill>
                  </a:rPr>
                  <a:t>Multi-payment</a:t>
                </a:r>
                <a:endParaRPr lang="en-US" sz="1050" dirty="0">
                  <a:solidFill>
                    <a:srgbClr val="00206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Group 5"/>
          <p:cNvGrpSpPr/>
          <p:nvPr/>
        </p:nvGrpSpPr>
        <p:grpSpPr>
          <a:xfrm>
            <a:off x="3544358" y="1734518"/>
            <a:ext cx="2400301" cy="3200400"/>
            <a:chOff x="3544358" y="1541478"/>
            <a:chExt cx="2400301" cy="3200400"/>
          </a:xfrm>
        </p:grpSpPr>
        <p:sp>
          <p:nvSpPr>
            <p:cNvPr id="14" name="Rounded Rectangle 4"/>
            <p:cNvSpPr/>
            <p:nvPr/>
          </p:nvSpPr>
          <p:spPr>
            <a:xfrm>
              <a:off x="3544359" y="1541478"/>
              <a:ext cx="2400300" cy="3200400"/>
            </a:xfrm>
            <a:prstGeom prst="roundRect">
              <a:avLst>
                <a:gd name="adj" fmla="val 4167"/>
              </a:avLst>
            </a:prstGeom>
            <a:solidFill>
              <a:srgbClr val="4B73A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5" name="Group 13"/>
            <p:cNvGrpSpPr/>
            <p:nvPr/>
          </p:nvGrpSpPr>
          <p:grpSpPr>
            <a:xfrm>
              <a:off x="4375984" y="1853967"/>
              <a:ext cx="737050" cy="737050"/>
              <a:chOff x="9309498" y="725193"/>
              <a:chExt cx="737050" cy="737050"/>
            </a:xfrm>
          </p:grpSpPr>
          <p:sp>
            <p:nvSpPr>
              <p:cNvPr id="21" name="Oval 16"/>
              <p:cNvSpPr/>
              <p:nvPr/>
            </p:nvSpPr>
            <p:spPr>
              <a:xfrm>
                <a:off x="9309498" y="725193"/>
                <a:ext cx="737050" cy="7370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138"/>
              <p:cNvSpPr>
                <a:spLocks noChangeArrowheads="1"/>
              </p:cNvSpPr>
              <p:nvPr/>
            </p:nvSpPr>
            <p:spPr bwMode="auto">
              <a:xfrm>
                <a:off x="9511492" y="930887"/>
                <a:ext cx="333062" cy="325662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rgbClr val="4B73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Box 14"/>
            <p:cNvSpPr txBox="1"/>
            <p:nvPr/>
          </p:nvSpPr>
          <p:spPr>
            <a:xfrm>
              <a:off x="4246496" y="2638838"/>
              <a:ext cx="996033" cy="406971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線上支付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TextBox 28"/>
            <p:cNvSpPr txBox="1"/>
            <p:nvPr/>
          </p:nvSpPr>
          <p:spPr>
            <a:xfrm>
              <a:off x="3544358" y="3009824"/>
              <a:ext cx="2400300" cy="890693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無論是手機或是電腦店家都可以直接透過頁面登入刷卡，同時擁有ＱＲｃｏｄｅ手機掃碼刷卡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8" name="Group 38"/>
            <p:cNvGrpSpPr/>
            <p:nvPr/>
          </p:nvGrpSpPr>
          <p:grpSpPr>
            <a:xfrm>
              <a:off x="3943121" y="4074034"/>
              <a:ext cx="1602773" cy="356315"/>
              <a:chOff x="4878401" y="4187518"/>
              <a:chExt cx="2924707" cy="510450"/>
            </a:xfrm>
          </p:grpSpPr>
          <p:sp>
            <p:nvSpPr>
              <p:cNvPr id="19" name="Rounded Rectangle 39"/>
              <p:cNvSpPr/>
              <p:nvPr/>
            </p:nvSpPr>
            <p:spPr>
              <a:xfrm>
                <a:off x="4878401" y="4187518"/>
                <a:ext cx="2924707" cy="5104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TextBox 40"/>
              <p:cNvSpPr txBox="1"/>
              <p:nvPr/>
            </p:nvSpPr>
            <p:spPr>
              <a:xfrm>
                <a:off x="5121617" y="4220512"/>
                <a:ext cx="2466116" cy="44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rgbClr val="002060"/>
                    </a:solidFill>
                  </a:rPr>
                  <a:t>Online payment</a:t>
                </a:r>
                <a:endParaRPr lang="en-US" altLang="zh-CN" sz="1050" dirty="0">
                  <a:solidFill>
                    <a:srgbClr val="00206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Group 7"/>
          <p:cNvGrpSpPr/>
          <p:nvPr/>
        </p:nvGrpSpPr>
        <p:grpSpPr>
          <a:xfrm>
            <a:off x="6248930" y="1734518"/>
            <a:ext cx="2400300" cy="3200400"/>
            <a:chOff x="6248930" y="1541478"/>
            <a:chExt cx="2400300" cy="3200400"/>
          </a:xfrm>
        </p:grpSpPr>
        <p:sp>
          <p:nvSpPr>
            <p:cNvPr id="24" name="Rounded Rectangle 32"/>
            <p:cNvSpPr/>
            <p:nvPr/>
          </p:nvSpPr>
          <p:spPr>
            <a:xfrm>
              <a:off x="6248930" y="1541478"/>
              <a:ext cx="2400300" cy="3200400"/>
            </a:xfrm>
            <a:prstGeom prst="roundRect">
              <a:avLst>
                <a:gd name="adj" fmla="val 4167"/>
              </a:avLst>
            </a:prstGeom>
            <a:solidFill>
              <a:srgbClr val="4A9CC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25" name="Group 23"/>
            <p:cNvGrpSpPr/>
            <p:nvPr/>
          </p:nvGrpSpPr>
          <p:grpSpPr>
            <a:xfrm>
              <a:off x="7063249" y="1853967"/>
              <a:ext cx="737050" cy="737050"/>
              <a:chOff x="8909343" y="1931570"/>
              <a:chExt cx="737050" cy="737050"/>
            </a:xfrm>
          </p:grpSpPr>
          <p:sp>
            <p:nvSpPr>
              <p:cNvPr id="31" name="Oval 26"/>
              <p:cNvSpPr/>
              <p:nvPr/>
            </p:nvSpPr>
            <p:spPr>
              <a:xfrm>
                <a:off x="8909343" y="1931570"/>
                <a:ext cx="737050" cy="7370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98"/>
              <p:cNvSpPr>
                <a:spLocks noChangeArrowheads="1"/>
              </p:cNvSpPr>
              <p:nvPr/>
            </p:nvSpPr>
            <p:spPr bwMode="auto">
              <a:xfrm>
                <a:off x="9140942" y="2132330"/>
                <a:ext cx="273853" cy="335530"/>
              </a:xfrm>
              <a:custGeom>
                <a:avLst/>
                <a:gdLst>
                  <a:gd name="T0" fmla="*/ 165736 w 488"/>
                  <a:gd name="T1" fmla="*/ 215541 h 601"/>
                  <a:gd name="T2" fmla="*/ 165736 w 488"/>
                  <a:gd name="T3" fmla="*/ 215541 h 601"/>
                  <a:gd name="T4" fmla="*/ 10110 w 488"/>
                  <a:gd name="T5" fmla="*/ 215541 h 601"/>
                  <a:gd name="T6" fmla="*/ 0 w 488"/>
                  <a:gd name="T7" fmla="*/ 205482 h 601"/>
                  <a:gd name="T8" fmla="*/ 0 w 488"/>
                  <a:gd name="T9" fmla="*/ 116751 h 601"/>
                  <a:gd name="T10" fmla="*/ 10110 w 488"/>
                  <a:gd name="T11" fmla="*/ 106333 h 601"/>
                  <a:gd name="T12" fmla="*/ 25276 w 488"/>
                  <a:gd name="T13" fmla="*/ 106333 h 601"/>
                  <a:gd name="T14" fmla="*/ 25276 w 488"/>
                  <a:gd name="T15" fmla="*/ 60711 h 601"/>
                  <a:gd name="T16" fmla="*/ 86659 w 488"/>
                  <a:gd name="T17" fmla="*/ 0 h 601"/>
                  <a:gd name="T18" fmla="*/ 147682 w 488"/>
                  <a:gd name="T19" fmla="*/ 60711 h 601"/>
                  <a:gd name="T20" fmla="*/ 147682 w 488"/>
                  <a:gd name="T21" fmla="*/ 106333 h 601"/>
                  <a:gd name="T22" fmla="*/ 165736 w 488"/>
                  <a:gd name="T23" fmla="*/ 106333 h 601"/>
                  <a:gd name="T24" fmla="*/ 175846 w 488"/>
                  <a:gd name="T25" fmla="*/ 116751 h 601"/>
                  <a:gd name="T26" fmla="*/ 175846 w 488"/>
                  <a:gd name="T27" fmla="*/ 205482 h 601"/>
                  <a:gd name="T28" fmla="*/ 165736 w 488"/>
                  <a:gd name="T29" fmla="*/ 215541 h 601"/>
                  <a:gd name="T30" fmla="*/ 76549 w 488"/>
                  <a:gd name="T31" fmla="*/ 164889 h 601"/>
                  <a:gd name="T32" fmla="*/ 76549 w 488"/>
                  <a:gd name="T33" fmla="*/ 164889 h 601"/>
                  <a:gd name="T34" fmla="*/ 76549 w 488"/>
                  <a:gd name="T35" fmla="*/ 185365 h 601"/>
                  <a:gd name="T36" fmla="*/ 86659 w 488"/>
                  <a:gd name="T37" fmla="*/ 195424 h 601"/>
                  <a:gd name="T38" fmla="*/ 96769 w 488"/>
                  <a:gd name="T39" fmla="*/ 185365 h 601"/>
                  <a:gd name="T40" fmla="*/ 96769 w 488"/>
                  <a:gd name="T41" fmla="*/ 164889 h 601"/>
                  <a:gd name="T42" fmla="*/ 106880 w 488"/>
                  <a:gd name="T43" fmla="*/ 147286 h 601"/>
                  <a:gd name="T44" fmla="*/ 86659 w 488"/>
                  <a:gd name="T45" fmla="*/ 126810 h 601"/>
                  <a:gd name="T46" fmla="*/ 66078 w 488"/>
                  <a:gd name="T47" fmla="*/ 147286 h 601"/>
                  <a:gd name="T48" fmla="*/ 76549 w 488"/>
                  <a:gd name="T49" fmla="*/ 164889 h 601"/>
                  <a:gd name="T50" fmla="*/ 127461 w 488"/>
                  <a:gd name="T51" fmla="*/ 60711 h 601"/>
                  <a:gd name="T52" fmla="*/ 127461 w 488"/>
                  <a:gd name="T53" fmla="*/ 60711 h 601"/>
                  <a:gd name="T54" fmla="*/ 86659 w 488"/>
                  <a:gd name="T55" fmla="*/ 20117 h 601"/>
                  <a:gd name="T56" fmla="*/ 45857 w 488"/>
                  <a:gd name="T57" fmla="*/ 60711 h 601"/>
                  <a:gd name="T58" fmla="*/ 45857 w 488"/>
                  <a:gd name="T59" fmla="*/ 106333 h 601"/>
                  <a:gd name="T60" fmla="*/ 127461 w 488"/>
                  <a:gd name="T61" fmla="*/ 106333 h 601"/>
                  <a:gd name="T62" fmla="*/ 127461 w 488"/>
                  <a:gd name="T63" fmla="*/ 60711 h 60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488" h="601">
                    <a:moveTo>
                      <a:pt x="459" y="600"/>
                    </a:moveTo>
                    <a:lnTo>
                      <a:pt x="459" y="600"/>
                    </a:lnTo>
                    <a:cubicBezTo>
                      <a:pt x="28" y="600"/>
                      <a:pt x="28" y="600"/>
                      <a:pt x="28" y="600"/>
                    </a:cubicBezTo>
                    <a:cubicBezTo>
                      <a:pt x="7" y="600"/>
                      <a:pt x="0" y="586"/>
                      <a:pt x="0" y="572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0" y="311"/>
                      <a:pt x="7" y="296"/>
                      <a:pt x="28" y="296"/>
                    </a:cubicBezTo>
                    <a:cubicBezTo>
                      <a:pt x="70" y="296"/>
                      <a:pt x="70" y="296"/>
                      <a:pt x="70" y="296"/>
                    </a:cubicBez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70"/>
                      <a:pt x="148" y="0"/>
                      <a:pt x="240" y="0"/>
                    </a:cubicBezTo>
                    <a:cubicBezTo>
                      <a:pt x="339" y="0"/>
                      <a:pt x="409" y="70"/>
                      <a:pt x="409" y="169"/>
                    </a:cubicBezTo>
                    <a:cubicBezTo>
                      <a:pt x="409" y="296"/>
                      <a:pt x="409" y="296"/>
                      <a:pt x="409" y="296"/>
                    </a:cubicBezTo>
                    <a:cubicBezTo>
                      <a:pt x="459" y="296"/>
                      <a:pt x="459" y="296"/>
                      <a:pt x="459" y="296"/>
                    </a:cubicBezTo>
                    <a:cubicBezTo>
                      <a:pt x="473" y="296"/>
                      <a:pt x="487" y="311"/>
                      <a:pt x="487" y="325"/>
                    </a:cubicBezTo>
                    <a:cubicBezTo>
                      <a:pt x="487" y="572"/>
                      <a:pt x="487" y="572"/>
                      <a:pt x="487" y="572"/>
                    </a:cubicBezTo>
                    <a:cubicBezTo>
                      <a:pt x="487" y="586"/>
                      <a:pt x="473" y="600"/>
                      <a:pt x="459" y="600"/>
                    </a:cubicBezTo>
                    <a:close/>
                    <a:moveTo>
                      <a:pt x="212" y="459"/>
                    </a:moveTo>
                    <a:lnTo>
                      <a:pt x="212" y="459"/>
                    </a:lnTo>
                    <a:cubicBezTo>
                      <a:pt x="212" y="516"/>
                      <a:pt x="212" y="516"/>
                      <a:pt x="212" y="516"/>
                    </a:cubicBezTo>
                    <a:cubicBezTo>
                      <a:pt x="212" y="530"/>
                      <a:pt x="226" y="544"/>
                      <a:pt x="240" y="544"/>
                    </a:cubicBezTo>
                    <a:cubicBezTo>
                      <a:pt x="261" y="544"/>
                      <a:pt x="268" y="530"/>
                      <a:pt x="268" y="516"/>
                    </a:cubicBezTo>
                    <a:cubicBezTo>
                      <a:pt x="268" y="459"/>
                      <a:pt x="268" y="459"/>
                      <a:pt x="268" y="459"/>
                    </a:cubicBezTo>
                    <a:cubicBezTo>
                      <a:pt x="289" y="452"/>
                      <a:pt x="296" y="431"/>
                      <a:pt x="296" y="410"/>
                    </a:cubicBezTo>
                    <a:cubicBezTo>
                      <a:pt x="296" y="381"/>
                      <a:pt x="275" y="353"/>
                      <a:pt x="240" y="353"/>
                    </a:cubicBezTo>
                    <a:cubicBezTo>
                      <a:pt x="212" y="353"/>
                      <a:pt x="183" y="381"/>
                      <a:pt x="183" y="410"/>
                    </a:cubicBezTo>
                    <a:cubicBezTo>
                      <a:pt x="183" y="431"/>
                      <a:pt x="198" y="452"/>
                      <a:pt x="212" y="459"/>
                    </a:cubicBezTo>
                    <a:close/>
                    <a:moveTo>
                      <a:pt x="353" y="169"/>
                    </a:moveTo>
                    <a:lnTo>
                      <a:pt x="353" y="169"/>
                    </a:lnTo>
                    <a:cubicBezTo>
                      <a:pt x="353" y="106"/>
                      <a:pt x="304" y="56"/>
                      <a:pt x="240" y="56"/>
                    </a:cubicBezTo>
                    <a:cubicBezTo>
                      <a:pt x="176" y="56"/>
                      <a:pt x="127" y="106"/>
                      <a:pt x="127" y="169"/>
                    </a:cubicBezTo>
                    <a:cubicBezTo>
                      <a:pt x="127" y="296"/>
                      <a:pt x="127" y="296"/>
                      <a:pt x="127" y="296"/>
                    </a:cubicBezTo>
                    <a:cubicBezTo>
                      <a:pt x="353" y="296"/>
                      <a:pt x="353" y="296"/>
                      <a:pt x="353" y="296"/>
                    </a:cubicBezTo>
                    <a:lnTo>
                      <a:pt x="353" y="169"/>
                    </a:lnTo>
                    <a:close/>
                  </a:path>
                </a:pathLst>
              </a:custGeom>
              <a:solidFill>
                <a:srgbClr val="4A9CC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TextBox 24"/>
            <p:cNvSpPr txBox="1"/>
            <p:nvPr/>
          </p:nvSpPr>
          <p:spPr>
            <a:xfrm>
              <a:off x="6951064" y="2641230"/>
              <a:ext cx="996033" cy="406971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資訊安全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TextBox 29"/>
            <p:cNvSpPr txBox="1"/>
            <p:nvPr/>
          </p:nvSpPr>
          <p:spPr>
            <a:xfrm>
              <a:off x="6248930" y="3009824"/>
              <a:ext cx="2400300" cy="890693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除了逐筆足額信託之外，在資訊安全ＰＩＣ等級擁有第一級最高安全認證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28" name="Group 41"/>
            <p:cNvGrpSpPr/>
            <p:nvPr/>
          </p:nvGrpSpPr>
          <p:grpSpPr>
            <a:xfrm>
              <a:off x="6597398" y="4074034"/>
              <a:ext cx="1667380" cy="356315"/>
              <a:chOff x="4818203" y="4187518"/>
              <a:chExt cx="3042601" cy="510450"/>
            </a:xfrm>
          </p:grpSpPr>
          <p:sp>
            <p:nvSpPr>
              <p:cNvPr id="29" name="Rounded Rectangle 42"/>
              <p:cNvSpPr/>
              <p:nvPr/>
            </p:nvSpPr>
            <p:spPr>
              <a:xfrm>
                <a:off x="4878401" y="4187518"/>
                <a:ext cx="2924707" cy="5104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TextBox 43"/>
              <p:cNvSpPr txBox="1"/>
              <p:nvPr/>
            </p:nvSpPr>
            <p:spPr>
              <a:xfrm>
                <a:off x="4818203" y="4196694"/>
                <a:ext cx="3042601" cy="44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rgbClr val="002060"/>
                    </a:solidFill>
                  </a:rPr>
                  <a:t>Information security</a:t>
                </a:r>
                <a:endParaRPr lang="en-US" altLang="zh-CN" sz="1050" dirty="0">
                  <a:solidFill>
                    <a:srgbClr val="00206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Group 12"/>
          <p:cNvGrpSpPr/>
          <p:nvPr/>
        </p:nvGrpSpPr>
        <p:grpSpPr>
          <a:xfrm>
            <a:off x="8951913" y="1734518"/>
            <a:ext cx="2401887" cy="3200400"/>
            <a:chOff x="8951913" y="1541478"/>
            <a:chExt cx="2401887" cy="3200400"/>
          </a:xfrm>
        </p:grpSpPr>
        <p:sp>
          <p:nvSpPr>
            <p:cNvPr id="34" name="Rounded Rectangle 6"/>
            <p:cNvSpPr/>
            <p:nvPr/>
          </p:nvSpPr>
          <p:spPr>
            <a:xfrm>
              <a:off x="8953500" y="1541478"/>
              <a:ext cx="2400300" cy="3200400"/>
            </a:xfrm>
            <a:prstGeom prst="roundRect">
              <a:avLst>
                <a:gd name="adj" fmla="val 4167"/>
              </a:avLst>
            </a:prstGeom>
            <a:solidFill>
              <a:srgbClr val="41CBC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9785125" y="1853967"/>
              <a:ext cx="737050" cy="737050"/>
              <a:chOff x="6950917" y="2500287"/>
              <a:chExt cx="737050" cy="737050"/>
            </a:xfrm>
          </p:grpSpPr>
          <p:sp>
            <p:nvSpPr>
              <p:cNvPr id="41" name="Oval 21"/>
              <p:cNvSpPr/>
              <p:nvPr/>
            </p:nvSpPr>
            <p:spPr>
              <a:xfrm>
                <a:off x="6950917" y="2500287"/>
                <a:ext cx="737050" cy="7370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 106"/>
              <p:cNvSpPr>
                <a:spLocks noChangeArrowheads="1"/>
              </p:cNvSpPr>
              <p:nvPr/>
            </p:nvSpPr>
            <p:spPr bwMode="auto">
              <a:xfrm>
                <a:off x="7150443" y="2709691"/>
                <a:ext cx="337998" cy="305925"/>
              </a:xfrm>
              <a:custGeom>
                <a:avLst/>
                <a:gdLst>
                  <a:gd name="T0" fmla="*/ 207003 w 602"/>
                  <a:gd name="T1" fmla="*/ 196489 h 545"/>
                  <a:gd name="T2" fmla="*/ 207003 w 602"/>
                  <a:gd name="T3" fmla="*/ 196489 h 545"/>
                  <a:gd name="T4" fmla="*/ 188940 w 602"/>
                  <a:gd name="T5" fmla="*/ 196489 h 545"/>
                  <a:gd name="T6" fmla="*/ 188940 w 602"/>
                  <a:gd name="T7" fmla="*/ 114859 h 545"/>
                  <a:gd name="T8" fmla="*/ 188940 w 602"/>
                  <a:gd name="T9" fmla="*/ 50928 h 545"/>
                  <a:gd name="T10" fmla="*/ 207003 w 602"/>
                  <a:gd name="T11" fmla="*/ 50928 h 545"/>
                  <a:gd name="T12" fmla="*/ 217119 w 602"/>
                  <a:gd name="T13" fmla="*/ 61403 h 545"/>
                  <a:gd name="T14" fmla="*/ 217119 w 602"/>
                  <a:gd name="T15" fmla="*/ 124973 h 545"/>
                  <a:gd name="T16" fmla="*/ 217119 w 602"/>
                  <a:gd name="T17" fmla="*/ 165787 h 545"/>
                  <a:gd name="T18" fmla="*/ 217119 w 602"/>
                  <a:gd name="T19" fmla="*/ 186375 h 545"/>
                  <a:gd name="T20" fmla="*/ 207003 w 602"/>
                  <a:gd name="T21" fmla="*/ 196489 h 545"/>
                  <a:gd name="T22" fmla="*/ 35765 w 602"/>
                  <a:gd name="T23" fmla="*/ 196489 h 545"/>
                  <a:gd name="T24" fmla="*/ 35765 w 602"/>
                  <a:gd name="T25" fmla="*/ 196489 h 545"/>
                  <a:gd name="T26" fmla="*/ 35765 w 602"/>
                  <a:gd name="T27" fmla="*/ 114859 h 545"/>
                  <a:gd name="T28" fmla="*/ 35765 w 602"/>
                  <a:gd name="T29" fmla="*/ 112331 h 545"/>
                  <a:gd name="T30" fmla="*/ 35765 w 602"/>
                  <a:gd name="T31" fmla="*/ 50928 h 545"/>
                  <a:gd name="T32" fmla="*/ 56357 w 602"/>
                  <a:gd name="T33" fmla="*/ 50928 h 545"/>
                  <a:gd name="T34" fmla="*/ 107295 w 602"/>
                  <a:gd name="T35" fmla="*/ 0 h 545"/>
                  <a:gd name="T36" fmla="*/ 158233 w 602"/>
                  <a:gd name="T37" fmla="*/ 50928 h 545"/>
                  <a:gd name="T38" fmla="*/ 178825 w 602"/>
                  <a:gd name="T39" fmla="*/ 50928 h 545"/>
                  <a:gd name="T40" fmla="*/ 178825 w 602"/>
                  <a:gd name="T41" fmla="*/ 114859 h 545"/>
                  <a:gd name="T42" fmla="*/ 178825 w 602"/>
                  <a:gd name="T43" fmla="*/ 196489 h 545"/>
                  <a:gd name="T44" fmla="*/ 35765 w 602"/>
                  <a:gd name="T45" fmla="*/ 196489 h 545"/>
                  <a:gd name="T46" fmla="*/ 107295 w 602"/>
                  <a:gd name="T47" fmla="*/ 20588 h 545"/>
                  <a:gd name="T48" fmla="*/ 107295 w 602"/>
                  <a:gd name="T49" fmla="*/ 20588 h 545"/>
                  <a:gd name="T50" fmla="*/ 76588 w 602"/>
                  <a:gd name="T51" fmla="*/ 50928 h 545"/>
                  <a:gd name="T52" fmla="*/ 138002 w 602"/>
                  <a:gd name="T53" fmla="*/ 50928 h 545"/>
                  <a:gd name="T54" fmla="*/ 107295 w 602"/>
                  <a:gd name="T55" fmla="*/ 20588 h 545"/>
                  <a:gd name="T56" fmla="*/ 0 w 602"/>
                  <a:gd name="T57" fmla="*/ 186375 h 545"/>
                  <a:gd name="T58" fmla="*/ 0 w 602"/>
                  <a:gd name="T59" fmla="*/ 186375 h 545"/>
                  <a:gd name="T60" fmla="*/ 0 w 602"/>
                  <a:gd name="T61" fmla="*/ 165787 h 545"/>
                  <a:gd name="T62" fmla="*/ 0 w 602"/>
                  <a:gd name="T63" fmla="*/ 124973 h 545"/>
                  <a:gd name="T64" fmla="*/ 0 w 602"/>
                  <a:gd name="T65" fmla="*/ 61403 h 545"/>
                  <a:gd name="T66" fmla="*/ 10477 w 602"/>
                  <a:gd name="T67" fmla="*/ 50928 h 545"/>
                  <a:gd name="T68" fmla="*/ 25650 w 602"/>
                  <a:gd name="T69" fmla="*/ 50928 h 545"/>
                  <a:gd name="T70" fmla="*/ 25650 w 602"/>
                  <a:gd name="T71" fmla="*/ 112331 h 545"/>
                  <a:gd name="T72" fmla="*/ 25650 w 602"/>
                  <a:gd name="T73" fmla="*/ 114859 h 545"/>
                  <a:gd name="T74" fmla="*/ 25650 w 602"/>
                  <a:gd name="T75" fmla="*/ 196489 h 545"/>
                  <a:gd name="T76" fmla="*/ 10477 w 602"/>
                  <a:gd name="T77" fmla="*/ 196489 h 545"/>
                  <a:gd name="T78" fmla="*/ 0 w 602"/>
                  <a:gd name="T79" fmla="*/ 186375 h 54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2" h="545">
                    <a:moveTo>
                      <a:pt x="573" y="544"/>
                    </a:moveTo>
                    <a:lnTo>
                      <a:pt x="573" y="544"/>
                    </a:lnTo>
                    <a:cubicBezTo>
                      <a:pt x="523" y="544"/>
                      <a:pt x="523" y="544"/>
                      <a:pt x="523" y="544"/>
                    </a:cubicBezTo>
                    <a:cubicBezTo>
                      <a:pt x="523" y="318"/>
                      <a:pt x="523" y="318"/>
                      <a:pt x="523" y="318"/>
                    </a:cubicBezTo>
                    <a:cubicBezTo>
                      <a:pt x="523" y="141"/>
                      <a:pt x="523" y="141"/>
                      <a:pt x="523" y="141"/>
                    </a:cubicBezTo>
                    <a:cubicBezTo>
                      <a:pt x="573" y="141"/>
                      <a:pt x="573" y="141"/>
                      <a:pt x="573" y="141"/>
                    </a:cubicBezTo>
                    <a:cubicBezTo>
                      <a:pt x="587" y="141"/>
                      <a:pt x="601" y="148"/>
                      <a:pt x="601" y="170"/>
                    </a:cubicBezTo>
                    <a:cubicBezTo>
                      <a:pt x="601" y="346"/>
                      <a:pt x="601" y="346"/>
                      <a:pt x="601" y="346"/>
                    </a:cubicBezTo>
                    <a:cubicBezTo>
                      <a:pt x="601" y="459"/>
                      <a:pt x="601" y="459"/>
                      <a:pt x="601" y="459"/>
                    </a:cubicBezTo>
                    <a:cubicBezTo>
                      <a:pt x="601" y="516"/>
                      <a:pt x="601" y="516"/>
                      <a:pt x="601" y="516"/>
                    </a:cubicBezTo>
                    <a:cubicBezTo>
                      <a:pt x="601" y="530"/>
                      <a:pt x="587" y="544"/>
                      <a:pt x="573" y="544"/>
                    </a:cubicBezTo>
                    <a:close/>
                    <a:moveTo>
                      <a:pt x="99" y="544"/>
                    </a:moveTo>
                    <a:lnTo>
                      <a:pt x="99" y="544"/>
                    </a:lnTo>
                    <a:cubicBezTo>
                      <a:pt x="99" y="318"/>
                      <a:pt x="99" y="318"/>
                      <a:pt x="99" y="318"/>
                    </a:cubicBezTo>
                    <a:cubicBezTo>
                      <a:pt x="99" y="311"/>
                      <a:pt x="99" y="311"/>
                      <a:pt x="99" y="311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56" y="141"/>
                      <a:pt x="156" y="141"/>
                      <a:pt x="156" y="141"/>
                    </a:cubicBezTo>
                    <a:cubicBezTo>
                      <a:pt x="156" y="64"/>
                      <a:pt x="219" y="0"/>
                      <a:pt x="297" y="0"/>
                    </a:cubicBezTo>
                    <a:cubicBezTo>
                      <a:pt x="375" y="0"/>
                      <a:pt x="438" y="64"/>
                      <a:pt x="438" y="141"/>
                    </a:cubicBezTo>
                    <a:cubicBezTo>
                      <a:pt x="495" y="141"/>
                      <a:pt x="495" y="141"/>
                      <a:pt x="495" y="141"/>
                    </a:cubicBezTo>
                    <a:cubicBezTo>
                      <a:pt x="495" y="318"/>
                      <a:pt x="495" y="318"/>
                      <a:pt x="495" y="318"/>
                    </a:cubicBezTo>
                    <a:cubicBezTo>
                      <a:pt x="495" y="544"/>
                      <a:pt x="495" y="544"/>
                      <a:pt x="495" y="544"/>
                    </a:cubicBezTo>
                    <a:lnTo>
                      <a:pt x="99" y="544"/>
                    </a:lnTo>
                    <a:close/>
                    <a:moveTo>
                      <a:pt x="297" y="57"/>
                    </a:moveTo>
                    <a:lnTo>
                      <a:pt x="297" y="57"/>
                    </a:lnTo>
                    <a:cubicBezTo>
                      <a:pt x="255" y="57"/>
                      <a:pt x="212" y="92"/>
                      <a:pt x="212" y="141"/>
                    </a:cubicBezTo>
                    <a:cubicBezTo>
                      <a:pt x="382" y="141"/>
                      <a:pt x="382" y="141"/>
                      <a:pt x="382" y="141"/>
                    </a:cubicBezTo>
                    <a:cubicBezTo>
                      <a:pt x="382" y="92"/>
                      <a:pt x="347" y="57"/>
                      <a:pt x="297" y="57"/>
                    </a:cubicBezTo>
                    <a:close/>
                    <a:moveTo>
                      <a:pt x="0" y="516"/>
                    </a:moveTo>
                    <a:lnTo>
                      <a:pt x="0" y="516"/>
                    </a:lnTo>
                    <a:cubicBezTo>
                      <a:pt x="0" y="459"/>
                      <a:pt x="0" y="459"/>
                      <a:pt x="0" y="459"/>
                    </a:cubicBezTo>
                    <a:cubicBezTo>
                      <a:pt x="0" y="346"/>
                      <a:pt x="0" y="346"/>
                      <a:pt x="0" y="346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0" y="148"/>
                      <a:pt x="7" y="141"/>
                      <a:pt x="29" y="141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1" y="311"/>
                      <a:pt x="71" y="311"/>
                      <a:pt x="71" y="311"/>
                    </a:cubicBezTo>
                    <a:cubicBezTo>
                      <a:pt x="71" y="318"/>
                      <a:pt x="71" y="318"/>
                      <a:pt x="71" y="318"/>
                    </a:cubicBezTo>
                    <a:cubicBezTo>
                      <a:pt x="71" y="544"/>
                      <a:pt x="71" y="544"/>
                      <a:pt x="71" y="544"/>
                    </a:cubicBezTo>
                    <a:cubicBezTo>
                      <a:pt x="29" y="544"/>
                      <a:pt x="29" y="544"/>
                      <a:pt x="29" y="544"/>
                    </a:cubicBezTo>
                    <a:cubicBezTo>
                      <a:pt x="7" y="544"/>
                      <a:pt x="0" y="530"/>
                      <a:pt x="0" y="516"/>
                    </a:cubicBezTo>
                    <a:close/>
                  </a:path>
                </a:pathLst>
              </a:custGeom>
              <a:solidFill>
                <a:srgbClr val="41CBC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6" name="TextBox 19"/>
            <p:cNvSpPr txBox="1"/>
            <p:nvPr/>
          </p:nvSpPr>
          <p:spPr>
            <a:xfrm>
              <a:off x="9655636" y="2638838"/>
              <a:ext cx="996033" cy="406971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電子發票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" name="TextBox 30"/>
            <p:cNvSpPr txBox="1"/>
            <p:nvPr/>
          </p:nvSpPr>
          <p:spPr>
            <a:xfrm>
              <a:off x="8951913" y="3009824"/>
              <a:ext cx="2400300" cy="613694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電子發票整合系統，讓店家一年省下幾十萬的成本，並且輕鬆對帳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8" name="Group 44"/>
            <p:cNvGrpSpPr/>
            <p:nvPr/>
          </p:nvGrpSpPr>
          <p:grpSpPr>
            <a:xfrm>
              <a:off x="9350676" y="4074034"/>
              <a:ext cx="1602773" cy="356315"/>
              <a:chOff x="4878401" y="4187518"/>
              <a:chExt cx="2924707" cy="510450"/>
            </a:xfrm>
          </p:grpSpPr>
          <p:sp>
            <p:nvSpPr>
              <p:cNvPr id="39" name="Rounded Rectangle 45"/>
              <p:cNvSpPr/>
              <p:nvPr/>
            </p:nvSpPr>
            <p:spPr>
              <a:xfrm>
                <a:off x="4878401" y="4187518"/>
                <a:ext cx="2924707" cy="5104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TextBox 46"/>
              <p:cNvSpPr txBox="1"/>
              <p:nvPr/>
            </p:nvSpPr>
            <p:spPr>
              <a:xfrm>
                <a:off x="5006351" y="4220512"/>
                <a:ext cx="2666311" cy="44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rgbClr val="002060"/>
                    </a:solidFill>
                  </a:rPr>
                  <a:t>Electronic invoice</a:t>
                </a:r>
                <a:endParaRPr lang="en-US" altLang="zh-CN" sz="1050" dirty="0">
                  <a:solidFill>
                    <a:srgbClr val="00206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矩形 3"/>
          <p:cNvSpPr>
            <a:spLocks noChangeArrowheads="1"/>
          </p:cNvSpPr>
          <p:nvPr/>
        </p:nvSpPr>
        <p:spPr bwMode="auto">
          <a:xfrm>
            <a:off x="1073958" y="224898"/>
            <a:ext cx="387796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店家常用的交易模式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4" name="文本框 37"/>
          <p:cNvSpPr txBox="1"/>
          <p:nvPr/>
        </p:nvSpPr>
        <p:spPr>
          <a:xfrm>
            <a:off x="1073958" y="759817"/>
            <a:ext cx="2308007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Shop trading patterns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任意多边形 4"/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5"/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88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8"/>
          <p:cNvSpPr>
            <a:spLocks noChangeArrowheads="1"/>
          </p:cNvSpPr>
          <p:nvPr/>
        </p:nvSpPr>
        <p:spPr bwMode="auto">
          <a:xfrm>
            <a:off x="1146383" y="3860800"/>
            <a:ext cx="3381375" cy="2151063"/>
          </a:xfrm>
          <a:prstGeom prst="rect">
            <a:avLst/>
          </a:prstGeom>
          <a:solidFill>
            <a:srgbClr val="4B73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ea typeface="微软雅黑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3" name="矩形 59"/>
          <p:cNvSpPr>
            <a:spLocks noChangeArrowheads="1"/>
          </p:cNvSpPr>
          <p:nvPr/>
        </p:nvSpPr>
        <p:spPr bwMode="auto">
          <a:xfrm>
            <a:off x="4527758" y="3860800"/>
            <a:ext cx="3379787" cy="21510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ea typeface="微软雅黑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4" name="矩形 60"/>
          <p:cNvSpPr>
            <a:spLocks noChangeArrowheads="1"/>
          </p:cNvSpPr>
          <p:nvPr/>
        </p:nvSpPr>
        <p:spPr bwMode="auto">
          <a:xfrm>
            <a:off x="4527758" y="1709738"/>
            <a:ext cx="3379787" cy="2151062"/>
          </a:xfrm>
          <a:prstGeom prst="rect">
            <a:avLst/>
          </a:prstGeom>
          <a:solidFill>
            <a:srgbClr val="4A9CCB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ea typeface="微软雅黑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5" name="矩形 61"/>
          <p:cNvSpPr>
            <a:spLocks noChangeArrowheads="1"/>
          </p:cNvSpPr>
          <p:nvPr/>
        </p:nvSpPr>
        <p:spPr bwMode="auto">
          <a:xfrm>
            <a:off x="1146383" y="1711325"/>
            <a:ext cx="3381375" cy="21510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ea typeface="微软雅黑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6" name="矩形 62"/>
          <p:cNvSpPr>
            <a:spLocks noChangeArrowheads="1"/>
          </p:cNvSpPr>
          <p:nvPr/>
        </p:nvSpPr>
        <p:spPr bwMode="auto">
          <a:xfrm>
            <a:off x="7907545" y="1708150"/>
            <a:ext cx="3381375" cy="21510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ea typeface="微软雅黑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矩形 64"/>
          <p:cNvSpPr>
            <a:spLocks noChangeArrowheads="1"/>
          </p:cNvSpPr>
          <p:nvPr/>
        </p:nvSpPr>
        <p:spPr bwMode="auto">
          <a:xfrm>
            <a:off x="7907545" y="3859213"/>
            <a:ext cx="3381375" cy="2151062"/>
          </a:xfrm>
          <a:prstGeom prst="rect">
            <a:avLst/>
          </a:prstGeom>
          <a:solidFill>
            <a:srgbClr val="41CBC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ea typeface="微软雅黑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8911" y="416689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手機電腦就可以刷卡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24474" y="4818126"/>
            <a:ext cx="2854918" cy="777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你可以透過網頁瀏覽器功能進行不同刷卡作業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88363" y="2001232"/>
            <a:ext cx="226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QRcode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掃碼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92441" y="2694058"/>
            <a:ext cx="2715951" cy="7774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店家擺放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二維條碼立牌就可以掃碼進入刷卡</a:t>
            </a:r>
            <a:endParaRPr lang="en-US" altLang="zh-TW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49147" y="415070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往返大陸的台商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057620" y="4772406"/>
            <a:ext cx="3198644" cy="102143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TW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常往返內地做生意的台商有福了，透過線上支付刷卡就再也不用煩惱如何把錢轉入台灣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1073958" y="224898"/>
            <a:ext cx="183253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  <a:sym typeface="Impact" pitchFamily="34" charset="0"/>
              </a:rPr>
              <a:t>線上支付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  <a:cs typeface="Arial" panose="020B0604020202020204" pitchFamily="34" charset="0"/>
            </a:endParaRPr>
          </a:p>
        </p:txBody>
      </p:sp>
      <p:sp>
        <p:nvSpPr>
          <p:cNvPr id="19" name="文本框 37"/>
          <p:cNvSpPr txBox="1"/>
          <p:nvPr/>
        </p:nvSpPr>
        <p:spPr>
          <a:xfrm>
            <a:off x="1073958" y="759817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任意多边形 4"/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5"/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內容版面配置區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6F44625F-9F6C-485A-9CE8-EBBBE43C63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1" t="69378" r="12832"/>
          <a:stretch/>
        </p:blipFill>
        <p:spPr>
          <a:xfrm>
            <a:off x="1131814" y="1673352"/>
            <a:ext cx="3385322" cy="2173536"/>
          </a:xfrm>
          <a:prstGeom prst="rect">
            <a:avLst/>
          </a:prstGeom>
        </p:spPr>
      </p:pic>
      <p:pic>
        <p:nvPicPr>
          <p:cNvPr id="23" name="圖片 22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E325912B-6542-4BA4-B48E-86C0825712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t="33333" r="26094" b="26112"/>
          <a:stretch/>
        </p:blipFill>
        <p:spPr>
          <a:xfrm>
            <a:off x="4526279" y="3867912"/>
            <a:ext cx="3383281" cy="21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15C33B64-662F-40DF-BA88-A7FD121264B7}"/>
              </a:ext>
            </a:extLst>
          </p:cNvPr>
          <p:cNvSpPr/>
          <p:nvPr/>
        </p:nvSpPr>
        <p:spPr>
          <a:xfrm>
            <a:off x="941832" y="1344168"/>
            <a:ext cx="10680192" cy="50566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9AB123A2-E139-418E-9C6D-D23E7067B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3068451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  <a:sym typeface="Impact" pitchFamily="34" charset="0"/>
              </a:rPr>
              <a:t>電子發票的好處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  <a:cs typeface="Arial" panose="020B0604020202020204" pitchFamily="34" charset="0"/>
            </a:endParaRPr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89459C74-261D-41B1-B2FA-CA8366FE2E3E}"/>
              </a:ext>
            </a:extLst>
          </p:cNvPr>
          <p:cNvSpPr txBox="1"/>
          <p:nvPr/>
        </p:nvSpPr>
        <p:spPr>
          <a:xfrm>
            <a:off x="1123002" y="775612"/>
            <a:ext cx="3662634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benefits of electronic invoices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767E09D6-94A8-438E-97D6-ABB320A3BB7F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>
            <a:extLst>
              <a:ext uri="{FF2B5EF4-FFF2-40B4-BE49-F238E27FC236}">
                <a16:creationId xmlns:a16="http://schemas.microsoft.com/office/drawing/2014/main" id="{D187020F-D1CA-466A-B9C7-B6E358D87FB8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B2DA299-C2A3-41F7-8163-507AD3CEE778}"/>
              </a:ext>
            </a:extLst>
          </p:cNvPr>
          <p:cNvSpPr txBox="1">
            <a:spLocks/>
          </p:cNvSpPr>
          <p:nvPr/>
        </p:nvSpPr>
        <p:spPr>
          <a:xfrm>
            <a:off x="1618853" y="1385345"/>
            <a:ext cx="10663228" cy="1727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財政部公告</a:t>
            </a:r>
            <a:endParaRPr lang="en-US" altLang="zh-TW" sz="4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將於</a:t>
            </a:r>
            <a:r>
              <a:rPr lang="en-US" altLang="zh-TW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107</a:t>
            </a:r>
            <a:r>
              <a:rPr lang="zh-TW" altLang="en-US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年</a:t>
            </a:r>
            <a:r>
              <a:rPr lang="en-US" altLang="zh-TW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</a:t>
            </a:r>
            <a:r>
              <a:rPr lang="zh-TW" altLang="en-US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月</a:t>
            </a:r>
            <a:r>
              <a:rPr lang="en-US" altLang="zh-TW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</a:t>
            </a:r>
            <a:r>
              <a:rPr lang="zh-TW" altLang="en-US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日全面停用計算機發票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044A08B-DE16-48FB-8F23-7AFEF76E4DA6}"/>
              </a:ext>
            </a:extLst>
          </p:cNvPr>
          <p:cNvSpPr txBox="1">
            <a:spLocks/>
          </p:cNvSpPr>
          <p:nvPr/>
        </p:nvSpPr>
        <p:spPr>
          <a:xfrm>
            <a:off x="1649600" y="4041648"/>
            <a:ext cx="9715577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現在還是有許多公司依舊在使用計算機或手機發票</a:t>
            </a:r>
            <a:r>
              <a:rPr lang="en-US" altLang="zh-TW" sz="4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!!!</a:t>
            </a:r>
            <a:endParaRPr lang="zh-TW" altLang="en-US" sz="4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CF57AC8-8123-4390-8906-14F73AB2AA45}"/>
              </a:ext>
            </a:extLst>
          </p:cNvPr>
          <p:cNvSpPr txBox="1">
            <a:spLocks/>
          </p:cNvSpPr>
          <p:nvPr/>
        </p:nvSpPr>
        <p:spPr>
          <a:xfrm>
            <a:off x="4649201" y="3184306"/>
            <a:ext cx="2214726" cy="1151965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BUT!!!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3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C92CD802-0FA3-4FF6-A9A9-D33FA1DBB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3068451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  <a:sym typeface="Impact" pitchFamily="34" charset="0"/>
              </a:rPr>
              <a:t>電子發票的好處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  <a:cs typeface="Arial" panose="020B0604020202020204" pitchFamily="34" charset="0"/>
            </a:endParaRPr>
          </a:p>
        </p:txBody>
      </p:sp>
      <p:sp>
        <p:nvSpPr>
          <p:cNvPr id="3" name="文本框 37">
            <a:extLst>
              <a:ext uri="{FF2B5EF4-FFF2-40B4-BE49-F238E27FC236}">
                <a16:creationId xmlns:a16="http://schemas.microsoft.com/office/drawing/2014/main" id="{49FC145C-CFF9-4A75-87E3-0370012FA0C8}"/>
              </a:ext>
            </a:extLst>
          </p:cNvPr>
          <p:cNvSpPr txBox="1"/>
          <p:nvPr/>
        </p:nvSpPr>
        <p:spPr>
          <a:xfrm>
            <a:off x="1119678" y="778105"/>
            <a:ext cx="3845514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benefits of electronic invoices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任意多边形 4">
            <a:extLst>
              <a:ext uri="{FF2B5EF4-FFF2-40B4-BE49-F238E27FC236}">
                <a16:creationId xmlns:a16="http://schemas.microsoft.com/office/drawing/2014/main" id="{EAD47193-9C7A-4A50-A1C0-D5F19CD97670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5">
            <a:extLst>
              <a:ext uri="{FF2B5EF4-FFF2-40B4-BE49-F238E27FC236}">
                <a16:creationId xmlns:a16="http://schemas.microsoft.com/office/drawing/2014/main" id="{CB1E6532-6A23-4467-8378-4843467CA698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240A1CD-590F-4E4C-8906-1899F9C9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47" y="1353312"/>
            <a:ext cx="4058349" cy="49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E47759-46E5-444F-8A53-E65D6D016745}"/>
              </a:ext>
            </a:extLst>
          </p:cNvPr>
          <p:cNvSpPr/>
          <p:nvPr/>
        </p:nvSpPr>
        <p:spPr>
          <a:xfrm>
            <a:off x="5221224" y="365760"/>
            <a:ext cx="68031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000" cap="none" spc="0" dirty="0">
                <a:ln/>
                <a:solidFill>
                  <a:srgbClr val="0070C0"/>
                </a:solidFill>
                <a:effectLst/>
                <a:latin typeface="華康粗黑體" pitchFamily="49" charset="-120"/>
                <a:ea typeface="華康粗黑體" pitchFamily="49" charset="-120"/>
              </a:rPr>
              <a:t>無紙化電子發票系統裝置專利</a:t>
            </a:r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0F6B301E-90F8-4C91-BCFC-8B8BC1B7C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316764"/>
              </p:ext>
            </p:extLst>
          </p:nvPr>
        </p:nvGraphicFramePr>
        <p:xfrm>
          <a:off x="6612675" y="1537558"/>
          <a:ext cx="5178424" cy="4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B542DA5-77F8-4CFE-B63D-6ED662B10E1E}"/>
              </a:ext>
            </a:extLst>
          </p:cNvPr>
          <p:cNvSpPr/>
          <p:nvPr/>
        </p:nvSpPr>
        <p:spPr>
          <a:xfrm>
            <a:off x="5619510" y="6239434"/>
            <a:ext cx="59760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華康粗黑體" pitchFamily="49" charset="-120"/>
                <a:ea typeface="華康粗黑體" pitchFamily="49" charset="-120"/>
              </a:rPr>
              <a:t>無時空限制  生活更便捷</a:t>
            </a:r>
          </a:p>
        </p:txBody>
      </p:sp>
    </p:spTree>
    <p:extLst>
      <p:ext uri="{BB962C8B-B14F-4D97-AF65-F5344CB8AC3E}">
        <p14:creationId xmlns:p14="http://schemas.microsoft.com/office/powerpoint/2010/main" val="160508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22BE29C-5758-4732-A390-F7225E7D3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" t="35514" r="57757"/>
          <a:stretch/>
        </p:blipFill>
        <p:spPr>
          <a:xfrm>
            <a:off x="-37444" y="1810512"/>
            <a:ext cx="5167228" cy="5047488"/>
          </a:xfrm>
          <a:prstGeom prst="rect">
            <a:avLst/>
          </a:prstGeom>
        </p:spPr>
      </p:pic>
      <p:sp>
        <p:nvSpPr>
          <p:cNvPr id="2" name="矩形 3">
            <a:extLst>
              <a:ext uri="{FF2B5EF4-FFF2-40B4-BE49-F238E27FC236}">
                <a16:creationId xmlns:a16="http://schemas.microsoft.com/office/drawing/2014/main" id="{F1948F44-6AEC-482C-9B60-3ACEF9519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3068451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  <a:sym typeface="Impact" pitchFamily="34" charset="0"/>
              </a:rPr>
              <a:t>電子發票的好處</a:t>
            </a:r>
            <a:endParaRPr lang="zh-CN" altLang="en-US" b="1" dirty="0">
              <a:latin typeface="微軟正黑體" pitchFamily="34" charset="-120"/>
              <a:ea typeface="微軟正黑體" pitchFamily="34" charset="-120"/>
              <a:cs typeface="Arial" panose="020B0604020202020204" pitchFamily="34" charset="0"/>
            </a:endParaRPr>
          </a:p>
        </p:txBody>
      </p:sp>
      <p:sp>
        <p:nvSpPr>
          <p:cNvPr id="3" name="文本框 37">
            <a:extLst>
              <a:ext uri="{FF2B5EF4-FFF2-40B4-BE49-F238E27FC236}">
                <a16:creationId xmlns:a16="http://schemas.microsoft.com/office/drawing/2014/main" id="{3BCEFFBD-7B43-4DCD-9B64-38A6387A3142}"/>
              </a:ext>
            </a:extLst>
          </p:cNvPr>
          <p:cNvSpPr txBox="1"/>
          <p:nvPr/>
        </p:nvSpPr>
        <p:spPr>
          <a:xfrm>
            <a:off x="1121340" y="777274"/>
            <a:ext cx="3589482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benefits of electronic invoices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任意多边形 4">
            <a:extLst>
              <a:ext uri="{FF2B5EF4-FFF2-40B4-BE49-F238E27FC236}">
                <a16:creationId xmlns:a16="http://schemas.microsoft.com/office/drawing/2014/main" id="{FCD8BF30-88DF-4AB7-8B3A-3D28BBABF35C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5">
            <a:extLst>
              <a:ext uri="{FF2B5EF4-FFF2-40B4-BE49-F238E27FC236}">
                <a16:creationId xmlns:a16="http://schemas.microsoft.com/office/drawing/2014/main" id="{6D1135DE-81EE-4CAB-ABAB-1B4ED3A43C0A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20C574-FEC4-4AFB-ACD7-25FA47ACF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25" t="-178"/>
          <a:stretch/>
        </p:blipFill>
        <p:spPr>
          <a:xfrm>
            <a:off x="5129784" y="-17805"/>
            <a:ext cx="7062216" cy="68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2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11779AB-8295-48CA-B2A9-38186D08C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844"/>
            <a:ext cx="7549662" cy="69088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2C4E328-2FC8-47F4-98A2-065F40C70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06" y="0"/>
            <a:ext cx="8116538" cy="691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80524" y="2702115"/>
            <a:ext cx="4048065" cy="1833623"/>
          </a:xfrm>
          <a:prstGeom prst="ellipse">
            <a:avLst/>
          </a:prstGeom>
          <a:noFill/>
          <a:ln w="25400" cap="rnd">
            <a:solidFill>
              <a:srgbClr val="4B73A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3975829" y="2702115"/>
            <a:ext cx="4048065" cy="1833623"/>
          </a:xfrm>
          <a:prstGeom prst="ellipse">
            <a:avLst/>
          </a:prstGeom>
          <a:noFill/>
          <a:ln w="25400" cap="rnd">
            <a:solidFill>
              <a:srgbClr val="41CBC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475418" y="2101011"/>
            <a:ext cx="1398111" cy="1398111"/>
          </a:xfrm>
          <a:prstGeom prst="roundRect">
            <a:avLst/>
          </a:prstGeom>
          <a:solidFill>
            <a:srgbClr val="4B7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200376" y="2101011"/>
            <a:ext cx="1398111" cy="1398111"/>
          </a:xfrm>
          <a:prstGeom prst="roundRect">
            <a:avLst/>
          </a:prstGeom>
          <a:solidFill>
            <a:srgbClr val="41C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200376" y="3767472"/>
            <a:ext cx="1398111" cy="1398111"/>
          </a:xfrm>
          <a:prstGeom prst="roundRect">
            <a:avLst/>
          </a:prstGeom>
          <a:solidFill>
            <a:srgbClr val="4A9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475418" y="3781823"/>
            <a:ext cx="1398111" cy="1398111"/>
          </a:xfrm>
          <a:prstGeom prst="roundRect">
            <a:avLst/>
          </a:prstGeom>
          <a:solidFill>
            <a:srgbClr val="5A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85878" y="2432437"/>
            <a:ext cx="5636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56915" y="2454690"/>
            <a:ext cx="7875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8735" y="4126310"/>
            <a:ext cx="7223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98145" y="4126311"/>
            <a:ext cx="5208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922508" y="4131506"/>
            <a:ext cx="3325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發展大數據資料庫及導客系統 提升服務功能，並透過共同行銷提高業務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8032498" y="4015921"/>
            <a:ext cx="3246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同業削價競爭，降低既有利潤及服務品質，資源不足以致新興產業更新遲緩 ，政府政策影響產業發展速度，公股銀行思維落後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674225" y="2211266"/>
            <a:ext cx="330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產品服務多元化，自產銷、流通支付、安全提供客戶一條龍式服務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7979422" y="2260273"/>
            <a:ext cx="315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品牌時間雖久但企業資本過低，比較其他同業相對短缺，實力易被忽略</a:t>
            </a: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073958" y="224898"/>
            <a:ext cx="183253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</a:rPr>
              <a:t>善用分析</a:t>
            </a:r>
          </a:p>
        </p:txBody>
      </p:sp>
      <p:sp>
        <p:nvSpPr>
          <p:cNvPr id="21" name="文本框 37"/>
          <p:cNvSpPr txBox="1"/>
          <p:nvPr/>
        </p:nvSpPr>
        <p:spPr>
          <a:xfrm>
            <a:off x="1156254" y="768961"/>
            <a:ext cx="2308007" cy="25647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zh-CN" altLang="en-US" sz="16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itchFamily="34" charset="-120"/>
                <a:ea typeface="Adobe 繁黑體 Std B" pitchFamily="34" charset="-120"/>
                <a:cs typeface="Ebrima" pitchFamily="2" charset="0"/>
              </a:rPr>
              <a:t>ＳＷＯＴ</a:t>
            </a:r>
          </a:p>
        </p:txBody>
      </p:sp>
      <p:sp>
        <p:nvSpPr>
          <p:cNvPr id="22" name="任意多边形 4"/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5"/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FB39ED-8BEF-4CDA-B6F1-5BCE8C967A06}"/>
              </a:ext>
            </a:extLst>
          </p:cNvPr>
          <p:cNvSpPr/>
          <p:nvPr/>
        </p:nvSpPr>
        <p:spPr>
          <a:xfrm>
            <a:off x="4821855" y="30107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  <a:latin typeface="新細明體" panose="02020500000000000000" pitchFamily="18" charset="-120"/>
              </a:rPr>
              <a:t>優勢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B1859F0-BE73-471C-AE21-8F427314C197}"/>
              </a:ext>
            </a:extLst>
          </p:cNvPr>
          <p:cNvSpPr/>
          <p:nvPr/>
        </p:nvSpPr>
        <p:spPr>
          <a:xfrm>
            <a:off x="4840143" y="46566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新細明體" panose="02020500000000000000" pitchFamily="18" charset="-120"/>
              </a:rPr>
              <a:t>機會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F662FF-7564-4DAC-B4B4-C5746D90F379}"/>
              </a:ext>
            </a:extLst>
          </p:cNvPr>
          <p:cNvSpPr/>
          <p:nvPr/>
        </p:nvSpPr>
        <p:spPr>
          <a:xfrm>
            <a:off x="6604935" y="301988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新細明體" panose="02020500000000000000" pitchFamily="18" charset="-120"/>
              </a:rPr>
              <a:t>劣勢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AFDCAF-83AD-4E45-89E1-D00BCB13FAE5}"/>
              </a:ext>
            </a:extLst>
          </p:cNvPr>
          <p:cNvSpPr/>
          <p:nvPr/>
        </p:nvSpPr>
        <p:spPr>
          <a:xfrm>
            <a:off x="6540927" y="46566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新細明體" panose="02020500000000000000" pitchFamily="18" charset="-120"/>
              </a:rPr>
              <a:t>威脅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6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D88AE7-3E04-4C3F-866D-546D9E9A96A0}"/>
              </a:ext>
            </a:extLst>
          </p:cNvPr>
          <p:cNvSpPr/>
          <p:nvPr/>
        </p:nvSpPr>
        <p:spPr>
          <a:xfrm>
            <a:off x="2407920" y="1148965"/>
            <a:ext cx="7933944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行動刷卡機 辦理需要多少時間，多少費用，需要的文件？ </a:t>
            </a:r>
          </a:p>
          <a:p>
            <a:endParaRPr lang="zh-TW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辦理自審核到裝機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7-10 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天</a:t>
            </a:r>
          </a:p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一年的費用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15900 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  三年一約優惠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25900 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</a:t>
            </a:r>
          </a:p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要求店家提共資料如下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一、營業登記證 </a:t>
            </a:r>
          </a:p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二、公司照片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須照門牌、招牌、內部、有櫃台者拍櫃台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</a:p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三、公司存摺影本 </a:t>
            </a:r>
          </a:p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四、負責人及保證人身分證影本</a:t>
            </a:r>
          </a:p>
          <a:p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------&gt;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五、最近一期的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401 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報表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&lt;-----</a:t>
            </a:r>
          </a:p>
          <a:p>
            <a:r>
              <a:rPr lang="en-US" altLang="zh-TW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Ps:</a:t>
            </a:r>
          </a:p>
          <a:p>
            <a:pPr>
              <a:lnSpc>
                <a:spcPct val="1000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個人每月限八萬以下免開發票</a:t>
            </a:r>
          </a:p>
          <a:p>
            <a:pPr>
              <a:lnSpc>
                <a:spcPct val="1000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申請</a:t>
            </a:r>
            <a:r>
              <a:rPr lang="en-US" altLang="zh-TW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Pos</a:t>
            </a:r>
            <a:r>
              <a:rPr lang="zh-TW" altLang="en-US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機：</a:t>
            </a:r>
          </a:p>
          <a:p>
            <a:pPr>
              <a:lnSpc>
                <a:spcPct val="1000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個人需提供資料如下：</a:t>
            </a:r>
          </a:p>
          <a:p>
            <a:pPr>
              <a:lnSpc>
                <a:spcPct val="100000"/>
              </a:lnSpc>
            </a:pPr>
            <a:r>
              <a:rPr lang="zh-TW" altLang="en-US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雙證件</a:t>
            </a:r>
            <a:r>
              <a:rPr lang="en-US" altLang="zh-TW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其中一項一定要身分証、存簿、印章、合約</a:t>
            </a:r>
            <a:r>
              <a:rPr lang="en-US" altLang="zh-TW" sz="20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)</a:t>
            </a:r>
          </a:p>
          <a:p>
            <a:endParaRPr lang="en-US" altLang="zh-TW" sz="1600" dirty="0"/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E0251016-9C38-48A2-8DEC-7368B07E4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3068451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</a:rPr>
              <a:t>刷卡機申請條件</a:t>
            </a:r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C80B7E6F-AB12-4D2A-90F8-CE6138E204B4}"/>
              </a:ext>
            </a:extLst>
          </p:cNvPr>
          <p:cNvSpPr txBox="1"/>
          <p:nvPr/>
        </p:nvSpPr>
        <p:spPr>
          <a:xfrm>
            <a:off x="1110534" y="759817"/>
            <a:ext cx="3223722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Credit card machine application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3DE214F5-0586-48D9-A0E3-49D600548099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>
            <a:extLst>
              <a:ext uri="{FF2B5EF4-FFF2-40B4-BE49-F238E27FC236}">
                <a16:creationId xmlns:a16="http://schemas.microsoft.com/office/drawing/2014/main" id="{220F09D0-348B-4AEB-A467-ABCE72BB967A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41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BC812A70-F617-491D-917C-3214DD388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58" y="0"/>
            <a:ext cx="2309410" cy="20482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25912" y="3806864"/>
            <a:ext cx="6340197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5A538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成為經銷商的相關條件</a:t>
            </a:r>
          </a:p>
        </p:txBody>
      </p:sp>
      <p:sp>
        <p:nvSpPr>
          <p:cNvPr id="3" name="矩形 47"/>
          <p:cNvSpPr>
            <a:spLocks noChangeArrowheads="1"/>
          </p:cNvSpPr>
          <p:nvPr/>
        </p:nvSpPr>
        <p:spPr bwMode="auto">
          <a:xfrm>
            <a:off x="3625516" y="4743323"/>
            <a:ext cx="4940968" cy="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</a:rPr>
              <a:t>Distributor qualification</a:t>
            </a:r>
            <a:endParaRPr lang="en-US" altLang="zh-CN" sz="1100" dirty="0">
              <a:solidFill>
                <a:schemeClr val="accent4">
                  <a:lumMod val="7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5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>
                  <a:solidFill>
                    <a:srgbClr val="5A538C"/>
                  </a:solidFill>
                  <a:latin typeface="Impact" panose="020B0806030902050204" pitchFamily="34" charset="0"/>
                  <a:ea typeface="微软雅黑" pitchFamily="34" charset="-122"/>
                </a:rPr>
                <a:t>01</a:t>
              </a:r>
              <a:endParaRPr lang="en-US" altLang="ko-KR" sz="8800" kern="0" dirty="0">
                <a:solidFill>
                  <a:srgbClr val="5A538C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538C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A538C"/>
                </a:solidFill>
              </a:endParaRPr>
            </a:p>
          </p:txBody>
        </p:sp>
      </p:grpSp>
      <p:sp>
        <p:nvSpPr>
          <p:cNvPr id="8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5A538C"/>
              </a:solidFill>
            </a:endParaRPr>
          </a:p>
        </p:txBody>
      </p:sp>
      <p:sp>
        <p:nvSpPr>
          <p:cNvPr id="9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9" fmla="*/ 709545 w 2362498"/>
              <a:gd name="connsiteY9" fmla="*/ 1703863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0" fmla="*/ 2362498 w 2362498"/>
              <a:gd name="connsiteY0" fmla="*/ 1612423 h 1827878"/>
              <a:gd name="connsiteX1" fmla="*/ 2362498 w 2362498"/>
              <a:gd name="connsiteY1" fmla="*/ 1827878 h 1827878"/>
              <a:gd name="connsiteX2" fmla="*/ 839514 w 2362498"/>
              <a:gd name="connsiteY2" fmla="*/ 1827878 h 1827878"/>
              <a:gd name="connsiteX3" fmla="*/ 433218 w 2362498"/>
              <a:gd name="connsiteY3" fmla="*/ 1827878 h 1827878"/>
              <a:gd name="connsiteX4" fmla="*/ 433218 w 2362498"/>
              <a:gd name="connsiteY4" fmla="*/ 1826314 h 1827878"/>
              <a:gd name="connsiteX5" fmla="*/ 0 w 2362498"/>
              <a:gd name="connsiteY5" fmla="*/ 1826314 h 1827878"/>
              <a:gd name="connsiteX6" fmla="*/ 0 w 2362498"/>
              <a:gd name="connsiteY6" fmla="*/ 0 h 1827878"/>
              <a:gd name="connsiteX7" fmla="*/ 618105 w 2362498"/>
              <a:gd name="connsiteY7" fmla="*/ 0 h 182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5A53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2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12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68" y="1716420"/>
            <a:ext cx="1901919" cy="304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istrator\Desktop\123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67" y="1716420"/>
            <a:ext cx="1901919" cy="304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dministrator\Desktop\123如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84" y="1716420"/>
            <a:ext cx="1901919" cy="304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Administrator\Desktop\7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28" y="1716420"/>
            <a:ext cx="1901919" cy="304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1297468" y="3730238"/>
            <a:ext cx="1901919" cy="2316224"/>
            <a:chOff x="1774726" y="3537012"/>
            <a:chExt cx="1803400" cy="2196244"/>
          </a:xfrm>
          <a:solidFill>
            <a:schemeClr val="accent5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774726" y="3825044"/>
              <a:ext cx="1803400" cy="1908212"/>
            </a:xfrm>
            <a:prstGeom prst="rect">
              <a:avLst/>
            </a:prstGeom>
            <a:solidFill>
              <a:srgbClr val="4B7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2509367" y="3537012"/>
              <a:ext cx="334117" cy="288032"/>
            </a:xfrm>
            <a:prstGeom prst="triangle">
              <a:avLst/>
            </a:prstGeom>
            <a:solidFill>
              <a:srgbClr val="4B7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61167" y="3730238"/>
            <a:ext cx="1901919" cy="2316224"/>
            <a:chOff x="1774726" y="3537012"/>
            <a:chExt cx="1803400" cy="2196244"/>
          </a:xfrm>
          <a:solidFill>
            <a:schemeClr val="accent5">
              <a:lumMod val="7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774726" y="3825044"/>
              <a:ext cx="1803400" cy="1908212"/>
            </a:xfrm>
            <a:prstGeom prst="rect">
              <a:avLst/>
            </a:prstGeom>
            <a:solidFill>
              <a:srgbClr val="5A5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2509367" y="3537012"/>
              <a:ext cx="334117" cy="288032"/>
            </a:xfrm>
            <a:prstGeom prst="triangle">
              <a:avLst/>
            </a:prstGeom>
            <a:solidFill>
              <a:srgbClr val="5A5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77884" y="3730238"/>
            <a:ext cx="1901919" cy="2316224"/>
            <a:chOff x="1774726" y="3537012"/>
            <a:chExt cx="1803400" cy="2196244"/>
          </a:xfrm>
          <a:solidFill>
            <a:schemeClr val="accent5">
              <a:lumMod val="75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1774726" y="3825044"/>
              <a:ext cx="1803400" cy="1908212"/>
            </a:xfrm>
            <a:prstGeom prst="rect">
              <a:avLst/>
            </a:prstGeom>
            <a:solidFill>
              <a:srgbClr val="4A9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2509367" y="3537012"/>
              <a:ext cx="334117" cy="288032"/>
            </a:xfrm>
            <a:prstGeom prst="triangle">
              <a:avLst/>
            </a:prstGeom>
            <a:solidFill>
              <a:srgbClr val="4A9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38003" y="3730238"/>
            <a:ext cx="1901919" cy="2316224"/>
            <a:chOff x="1774726" y="3537012"/>
            <a:chExt cx="1803400" cy="2196244"/>
          </a:xfrm>
          <a:solidFill>
            <a:schemeClr val="accent5">
              <a:lumMod val="75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1774726" y="3825044"/>
              <a:ext cx="1803400" cy="1908212"/>
            </a:xfrm>
            <a:prstGeom prst="rect">
              <a:avLst/>
            </a:prstGeom>
            <a:solidFill>
              <a:srgbClr val="41CB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2509367" y="3537012"/>
              <a:ext cx="334117" cy="288032"/>
            </a:xfrm>
            <a:prstGeom prst="triangle">
              <a:avLst/>
            </a:prstGeom>
            <a:solidFill>
              <a:srgbClr val="41CB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58689" y="4418569"/>
            <a:ext cx="1577123" cy="416908"/>
            <a:chOff x="9728195" y="2065576"/>
            <a:chExt cx="1784056" cy="395311"/>
          </a:xfrm>
        </p:grpSpPr>
        <p:sp>
          <p:nvSpPr>
            <p:cNvPr id="19" name="圆角矩形 18"/>
            <p:cNvSpPr/>
            <p:nvPr/>
          </p:nvSpPr>
          <p:spPr>
            <a:xfrm>
              <a:off x="9741514" y="2068691"/>
              <a:ext cx="1707269" cy="3884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9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6"/>
            <p:cNvSpPr txBox="1"/>
            <p:nvPr/>
          </p:nvSpPr>
          <p:spPr bwMode="auto">
            <a:xfrm>
              <a:off x="9728195" y="2065576"/>
              <a:ext cx="1784056" cy="3953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10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南庄蘇維拉</a:t>
              </a:r>
            </a:p>
          </p:txBody>
        </p:sp>
      </p:grpSp>
      <p:sp>
        <p:nvSpPr>
          <p:cNvPr id="21" name="文本框 26"/>
          <p:cNvSpPr txBox="1"/>
          <p:nvPr/>
        </p:nvSpPr>
        <p:spPr bwMode="auto">
          <a:xfrm>
            <a:off x="1376785" y="4909171"/>
            <a:ext cx="1840520" cy="106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蘇維拉莊園除了有餐廳，還有民宿另外值得一提的是，蘇維拉莊園裡的蝴蝶好多喔～簡直就是蝴蝶谷</a:t>
            </a:r>
            <a:endParaRPr lang="zh-CN" altLang="en-US" sz="126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155267" y="4450322"/>
            <a:ext cx="1509242" cy="418270"/>
            <a:chOff x="9741514" y="2068691"/>
            <a:chExt cx="1707269" cy="396603"/>
          </a:xfrm>
        </p:grpSpPr>
        <p:sp>
          <p:nvSpPr>
            <p:cNvPr id="23" name="圆角矩形 22"/>
            <p:cNvSpPr/>
            <p:nvPr/>
          </p:nvSpPr>
          <p:spPr>
            <a:xfrm>
              <a:off x="9741514" y="2068691"/>
              <a:ext cx="1707269" cy="3884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9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16"/>
            <p:cNvSpPr txBox="1"/>
            <p:nvPr/>
          </p:nvSpPr>
          <p:spPr bwMode="auto">
            <a:xfrm>
              <a:off x="9800602" y="2069982"/>
              <a:ext cx="1589089" cy="3953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10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涵優館</a:t>
              </a:r>
            </a:p>
          </p:txBody>
        </p:sp>
      </p:grpSp>
      <p:sp>
        <p:nvSpPr>
          <p:cNvPr id="25" name="文本框 26"/>
          <p:cNvSpPr txBox="1"/>
          <p:nvPr/>
        </p:nvSpPr>
        <p:spPr bwMode="auto">
          <a:xfrm>
            <a:off x="3982275" y="4934443"/>
            <a:ext cx="1880811" cy="106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基隆涵優館，同時也導入點餐系統，消費者透過二維條碼就可以輕鬆點餐，店家也可省掉大量成本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750876" y="4450322"/>
            <a:ext cx="1509242" cy="418270"/>
            <a:chOff x="9741514" y="2068691"/>
            <a:chExt cx="1707269" cy="396603"/>
          </a:xfrm>
        </p:grpSpPr>
        <p:sp>
          <p:nvSpPr>
            <p:cNvPr id="27" name="圆角矩形 26"/>
            <p:cNvSpPr/>
            <p:nvPr/>
          </p:nvSpPr>
          <p:spPr>
            <a:xfrm>
              <a:off x="9741514" y="2068691"/>
              <a:ext cx="1707269" cy="3884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9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16"/>
            <p:cNvSpPr txBox="1"/>
            <p:nvPr/>
          </p:nvSpPr>
          <p:spPr bwMode="auto">
            <a:xfrm>
              <a:off x="9800602" y="2069982"/>
              <a:ext cx="1589089" cy="3953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10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台北車站</a:t>
              </a:r>
            </a:p>
          </p:txBody>
        </p:sp>
      </p:grpSp>
      <p:sp>
        <p:nvSpPr>
          <p:cNvPr id="29" name="文本框 26"/>
          <p:cNvSpPr txBox="1"/>
          <p:nvPr/>
        </p:nvSpPr>
        <p:spPr bwMode="auto">
          <a:xfrm>
            <a:off x="6577884" y="4934443"/>
            <a:ext cx="1880811" cy="87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台北車站一樓店面</a:t>
            </a:r>
            <a:endParaRPr lang="en-US" altLang="zh-CN" sz="126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台北車站有許多一樓店面因應多元支付面向也選擇萬事達金流系統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9328729" y="4450322"/>
            <a:ext cx="1509242" cy="418270"/>
            <a:chOff x="9741514" y="2068691"/>
            <a:chExt cx="1707269" cy="396603"/>
          </a:xfrm>
        </p:grpSpPr>
        <p:sp>
          <p:nvSpPr>
            <p:cNvPr id="31" name="圆角矩形 30"/>
            <p:cNvSpPr/>
            <p:nvPr/>
          </p:nvSpPr>
          <p:spPr>
            <a:xfrm>
              <a:off x="9741514" y="2068691"/>
              <a:ext cx="1707269" cy="3884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9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16"/>
            <p:cNvSpPr txBox="1"/>
            <p:nvPr/>
          </p:nvSpPr>
          <p:spPr bwMode="auto">
            <a:xfrm>
              <a:off x="9800602" y="2069982"/>
              <a:ext cx="1589089" cy="3953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10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成吉思汗</a:t>
              </a:r>
            </a:p>
          </p:txBody>
        </p:sp>
      </p:grpSp>
      <p:sp>
        <p:nvSpPr>
          <p:cNvPr id="33" name="文本框 26"/>
          <p:cNvSpPr txBox="1"/>
          <p:nvPr/>
        </p:nvSpPr>
        <p:spPr bwMode="auto">
          <a:xfrm>
            <a:off x="9155737" y="4934443"/>
            <a:ext cx="1880811" cy="87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知名網宏－館長</a:t>
            </a:r>
            <a:endParaRPr lang="en-US" altLang="zh-CN" sz="126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館長所經營的健身房是萬事達最好的活廣告招牌。</a:t>
            </a:r>
          </a:p>
        </p:txBody>
      </p:sp>
      <p:sp>
        <p:nvSpPr>
          <p:cNvPr id="38" name="矩形 3"/>
          <p:cNvSpPr>
            <a:spLocks noChangeArrowheads="1"/>
          </p:cNvSpPr>
          <p:nvPr/>
        </p:nvSpPr>
        <p:spPr bwMode="auto">
          <a:xfrm>
            <a:off x="1073958" y="224898"/>
            <a:ext cx="183253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  <a:sym typeface="Impact" pitchFamily="34" charset="0"/>
              </a:rPr>
              <a:t>合作店家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  <a:cs typeface="Arial" panose="020B0604020202020204" pitchFamily="34" charset="0"/>
            </a:endParaRPr>
          </a:p>
        </p:txBody>
      </p:sp>
      <p:sp>
        <p:nvSpPr>
          <p:cNvPr id="39" name="文本框 37"/>
          <p:cNvSpPr txBox="1"/>
          <p:nvPr/>
        </p:nvSpPr>
        <p:spPr>
          <a:xfrm>
            <a:off x="1073958" y="759817"/>
            <a:ext cx="2308007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Cooperative store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任意多边形 4"/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5"/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圖片 41" descr="一張含有 室內 的圖片&#10;&#10;描述是以高可信度產生">
            <a:extLst>
              <a:ext uri="{FF2B5EF4-FFF2-40B4-BE49-F238E27FC236}">
                <a16:creationId xmlns:a16="http://schemas.microsoft.com/office/drawing/2014/main" id="{B9C6B2A6-318D-43BE-BA14-DB5C042943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r="10124" b="-4"/>
          <a:stretch/>
        </p:blipFill>
        <p:spPr>
          <a:xfrm>
            <a:off x="1290135" y="1683559"/>
            <a:ext cx="1918857" cy="2385521"/>
          </a:xfrm>
          <a:prstGeom prst="rect">
            <a:avLst/>
          </a:prstGeom>
        </p:spPr>
      </p:pic>
      <p:pic>
        <p:nvPicPr>
          <p:cNvPr id="43" name="圖片 42" descr="一張含有 建築物, 室外, 標誌, 木製的 的圖片&#10;&#10;描述是以非常高的可信度產生">
            <a:extLst>
              <a:ext uri="{FF2B5EF4-FFF2-40B4-BE49-F238E27FC236}">
                <a16:creationId xmlns:a16="http://schemas.microsoft.com/office/drawing/2014/main" id="{BE4F8758-0C30-4738-9BDD-1BE398485A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2" b="-1"/>
          <a:stretch/>
        </p:blipFill>
        <p:spPr>
          <a:xfrm>
            <a:off x="3962198" y="1709927"/>
            <a:ext cx="1899937" cy="232677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1016983-AC70-4976-83BB-7EA052A2E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506" y="1690809"/>
            <a:ext cx="1911345" cy="238377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A71447C7-DEE3-4468-89FC-60B5295FA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837" y="1727385"/>
            <a:ext cx="1874684" cy="23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6" presetID="2" presetClass="entr" presetSubtype="4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5" presetID="2" presetClass="entr" presetSubtype="4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4" presetID="2" presetClass="entr" presetSubtype="4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73" presetID="2" presetClass="entr" presetSubtype="4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5" grpId="0"/>
          <p:bldP spid="29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6" presetID="2" presetClass="entr" presetSubtype="4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5" presetID="2" presetClass="entr" presetSubtype="4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4" presetID="2" presetClass="entr" presetSubtype="4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73" presetID="2" presetClass="entr" presetSubtype="4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5" grpId="0"/>
          <p:bldP spid="29" grpId="0"/>
          <p:bldP spid="33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《水果新聞》20150617 基隆市涵優館餐廳 QR code 點餐結帳系統">
            <a:hlinkClick r:id="" action="ppaction://media"/>
            <a:extLst>
              <a:ext uri="{FF2B5EF4-FFF2-40B4-BE49-F238E27FC236}">
                <a16:creationId xmlns:a16="http://schemas.microsoft.com/office/drawing/2014/main" id="{CD5D84A8-1651-4DA2-A888-CBEB371B9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320" y="424785"/>
            <a:ext cx="9769856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6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57017" y="3806864"/>
            <a:ext cx="3897221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800" b="1" dirty="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擬定開發策略</a:t>
            </a:r>
          </a:p>
        </p:txBody>
      </p:sp>
      <p:sp>
        <p:nvSpPr>
          <p:cNvPr id="3" name="矩形 47"/>
          <p:cNvSpPr>
            <a:spLocks noChangeArrowheads="1"/>
          </p:cNvSpPr>
          <p:nvPr/>
        </p:nvSpPr>
        <p:spPr bwMode="auto">
          <a:xfrm>
            <a:off x="3625516" y="4743323"/>
            <a:ext cx="4940968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development strategy</a:t>
            </a:r>
            <a:endParaRPr lang="zh-CN" altLang="en-US" sz="1600" baseline="-3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5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>
                  <a:solidFill>
                    <a:srgbClr val="4B73A8"/>
                  </a:solidFill>
                  <a:latin typeface="Impact" panose="020B0806030902050204" pitchFamily="34" charset="0"/>
                  <a:ea typeface="微软雅黑" pitchFamily="34" charset="-122"/>
                </a:rPr>
                <a:t>05</a:t>
              </a:r>
              <a:endParaRPr lang="en-US" altLang="ko-KR" sz="8800" kern="0" dirty="0">
                <a:solidFill>
                  <a:srgbClr val="4B73A8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73A8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73A8"/>
                </a:solidFill>
              </a:endParaRPr>
            </a:p>
          </p:txBody>
        </p:sp>
      </p:grpSp>
      <p:sp>
        <p:nvSpPr>
          <p:cNvPr id="8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4B73A8"/>
              </a:solidFill>
            </a:endParaRPr>
          </a:p>
        </p:txBody>
      </p:sp>
      <p:sp>
        <p:nvSpPr>
          <p:cNvPr id="9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9" fmla="*/ 709545 w 2362498"/>
              <a:gd name="connsiteY9" fmla="*/ 1703863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0" fmla="*/ 2362498 w 2362498"/>
              <a:gd name="connsiteY0" fmla="*/ 1612423 h 1827878"/>
              <a:gd name="connsiteX1" fmla="*/ 2362498 w 2362498"/>
              <a:gd name="connsiteY1" fmla="*/ 1827878 h 1827878"/>
              <a:gd name="connsiteX2" fmla="*/ 839514 w 2362498"/>
              <a:gd name="connsiteY2" fmla="*/ 1827878 h 1827878"/>
              <a:gd name="connsiteX3" fmla="*/ 433218 w 2362498"/>
              <a:gd name="connsiteY3" fmla="*/ 1827878 h 1827878"/>
              <a:gd name="connsiteX4" fmla="*/ 433218 w 2362498"/>
              <a:gd name="connsiteY4" fmla="*/ 1826314 h 1827878"/>
              <a:gd name="connsiteX5" fmla="*/ 0 w 2362498"/>
              <a:gd name="connsiteY5" fmla="*/ 1826314 h 1827878"/>
              <a:gd name="connsiteX6" fmla="*/ 0 w 2362498"/>
              <a:gd name="connsiteY6" fmla="*/ 0 h 1827878"/>
              <a:gd name="connsiteX7" fmla="*/ 618105 w 2362498"/>
              <a:gd name="connsiteY7" fmla="*/ 0 h 182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4B73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7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39201" y="1768782"/>
            <a:ext cx="3153239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利用業務傭收吸引朋友</a:t>
            </a:r>
          </a:p>
        </p:txBody>
      </p:sp>
      <p:grpSp>
        <p:nvGrpSpPr>
          <p:cNvPr id="5" name="组合 41"/>
          <p:cNvGrpSpPr/>
          <p:nvPr/>
        </p:nvGrpSpPr>
        <p:grpSpPr>
          <a:xfrm>
            <a:off x="4838616" y="3081852"/>
            <a:ext cx="6253537" cy="1197859"/>
            <a:chOff x="4838616" y="2853252"/>
            <a:chExt cx="6253537" cy="1197859"/>
          </a:xfrm>
        </p:grpSpPr>
        <p:sp>
          <p:nvSpPr>
            <p:cNvPr id="6" name="矩形 5"/>
            <p:cNvSpPr/>
            <p:nvPr/>
          </p:nvSpPr>
          <p:spPr>
            <a:xfrm>
              <a:off x="4911769" y="2853252"/>
              <a:ext cx="4771727" cy="430879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TW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事先查詢該業者需求，詢問拜訪時間</a:t>
              </a:r>
            </a:p>
          </p:txBody>
        </p:sp>
        <p:sp>
          <p:nvSpPr>
            <p:cNvPr id="7" name="矩形 47"/>
            <p:cNvSpPr>
              <a:spLocks noChangeArrowheads="1"/>
            </p:cNvSpPr>
            <p:nvPr/>
          </p:nvSpPr>
          <p:spPr bwMode="auto">
            <a:xfrm>
              <a:off x="4838616" y="3738341"/>
              <a:ext cx="6253537" cy="312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endParaRPr>
            </a:p>
          </p:txBody>
        </p:sp>
      </p:grpSp>
      <p:grpSp>
        <p:nvGrpSpPr>
          <p:cNvPr id="8" name="组合 42"/>
          <p:cNvGrpSpPr/>
          <p:nvPr/>
        </p:nvGrpSpPr>
        <p:grpSpPr>
          <a:xfrm>
            <a:off x="4866049" y="4330914"/>
            <a:ext cx="6299256" cy="548635"/>
            <a:chOff x="4866049" y="4330914"/>
            <a:chExt cx="6299256" cy="548635"/>
          </a:xfrm>
        </p:grpSpPr>
        <p:sp>
          <p:nvSpPr>
            <p:cNvPr id="9" name="矩形 8"/>
            <p:cNvSpPr/>
            <p:nvPr/>
          </p:nvSpPr>
          <p:spPr>
            <a:xfrm>
              <a:off x="4866049" y="4330914"/>
              <a:ext cx="4040207" cy="430879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TW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利用店家官方網站發送傳單</a:t>
              </a:r>
            </a:p>
          </p:txBody>
        </p:sp>
        <p:sp>
          <p:nvSpPr>
            <p:cNvPr id="10" name="矩形 47"/>
            <p:cNvSpPr>
              <a:spLocks noChangeArrowheads="1"/>
            </p:cNvSpPr>
            <p:nvPr/>
          </p:nvSpPr>
          <p:spPr bwMode="auto">
            <a:xfrm>
              <a:off x="4911768" y="4566779"/>
              <a:ext cx="6253537" cy="312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endParaRPr>
            </a:p>
          </p:txBody>
        </p:sp>
      </p:grpSp>
      <p:grpSp>
        <p:nvGrpSpPr>
          <p:cNvPr id="11" name="组合 43"/>
          <p:cNvGrpSpPr/>
          <p:nvPr/>
        </p:nvGrpSpPr>
        <p:grpSpPr>
          <a:xfrm>
            <a:off x="4902624" y="5598265"/>
            <a:ext cx="6253537" cy="749803"/>
            <a:chOff x="4911768" y="5406241"/>
            <a:chExt cx="6253537" cy="749803"/>
          </a:xfrm>
        </p:grpSpPr>
        <p:sp>
          <p:nvSpPr>
            <p:cNvPr id="12" name="矩形 11"/>
            <p:cNvSpPr/>
            <p:nvPr/>
          </p:nvSpPr>
          <p:spPr>
            <a:xfrm>
              <a:off x="4911769" y="5406241"/>
              <a:ext cx="2408441" cy="430879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TW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實體陌生開發</a:t>
              </a:r>
            </a:p>
          </p:txBody>
        </p:sp>
        <p:sp>
          <p:nvSpPr>
            <p:cNvPr id="13" name="矩形 47"/>
            <p:cNvSpPr>
              <a:spLocks noChangeArrowheads="1"/>
            </p:cNvSpPr>
            <p:nvPr/>
          </p:nvSpPr>
          <p:spPr bwMode="auto">
            <a:xfrm>
              <a:off x="4911768" y="5843274"/>
              <a:ext cx="6253537" cy="312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endParaRPr>
            </a:p>
          </p:txBody>
        </p:sp>
      </p:grpSp>
      <p:sp>
        <p:nvSpPr>
          <p:cNvPr id="14" name="Oval 25"/>
          <p:cNvSpPr/>
          <p:nvPr/>
        </p:nvSpPr>
        <p:spPr>
          <a:xfrm>
            <a:off x="4427724" y="1898084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/>
          </a:p>
        </p:txBody>
      </p:sp>
      <p:sp>
        <p:nvSpPr>
          <p:cNvPr id="15" name="Oval 35"/>
          <p:cNvSpPr/>
          <p:nvPr/>
        </p:nvSpPr>
        <p:spPr>
          <a:xfrm>
            <a:off x="4427724" y="3178240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/>
          </a:p>
        </p:txBody>
      </p:sp>
      <p:sp>
        <p:nvSpPr>
          <p:cNvPr id="16" name="Oval 51"/>
          <p:cNvSpPr/>
          <p:nvPr/>
        </p:nvSpPr>
        <p:spPr>
          <a:xfrm>
            <a:off x="4427724" y="4421819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/>
          </a:p>
        </p:txBody>
      </p:sp>
      <p:sp>
        <p:nvSpPr>
          <p:cNvPr id="17" name="Oval 64"/>
          <p:cNvSpPr/>
          <p:nvPr/>
        </p:nvSpPr>
        <p:spPr>
          <a:xfrm>
            <a:off x="4427724" y="5738551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/>
          </a:p>
        </p:txBody>
      </p:sp>
      <p:grpSp>
        <p:nvGrpSpPr>
          <p:cNvPr id="18" name="组合 1"/>
          <p:cNvGrpSpPr/>
          <p:nvPr/>
        </p:nvGrpSpPr>
        <p:grpSpPr>
          <a:xfrm>
            <a:off x="1283595" y="1472193"/>
            <a:ext cx="3114669" cy="971355"/>
            <a:chOff x="1361399" y="1508769"/>
            <a:chExt cx="3114669" cy="971355"/>
          </a:xfrm>
        </p:grpSpPr>
        <p:grpSp>
          <p:nvGrpSpPr>
            <p:cNvPr id="19" name="Group 30"/>
            <p:cNvGrpSpPr/>
            <p:nvPr/>
          </p:nvGrpSpPr>
          <p:grpSpPr>
            <a:xfrm>
              <a:off x="1361399" y="1508769"/>
              <a:ext cx="3114669" cy="971355"/>
              <a:chOff x="1231550" y="1255634"/>
              <a:chExt cx="2443373" cy="762001"/>
            </a:xfrm>
          </p:grpSpPr>
          <p:sp>
            <p:nvSpPr>
              <p:cNvPr id="21" name="Flowchart: Off-page Connector 22"/>
              <p:cNvSpPr/>
              <p:nvPr/>
            </p:nvSpPr>
            <p:spPr>
              <a:xfrm rot="16200000">
                <a:off x="1829116" y="830137"/>
                <a:ext cx="762000" cy="1612995"/>
              </a:xfrm>
              <a:prstGeom prst="flowChartOffpageConnector">
                <a:avLst/>
              </a:prstGeom>
              <a:solidFill>
                <a:srgbClr val="5A53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sz="5867" dirty="0"/>
              </a:p>
            </p:txBody>
          </p:sp>
          <p:sp>
            <p:nvSpPr>
              <p:cNvPr id="22" name="Round Same Side Corner Rectangle 23"/>
              <p:cNvSpPr/>
              <p:nvPr/>
            </p:nvSpPr>
            <p:spPr>
              <a:xfrm rot="16200000">
                <a:off x="1080978" y="1406206"/>
                <a:ext cx="762001" cy="460857"/>
              </a:xfrm>
              <a:prstGeom prst="round2SameRect">
                <a:avLst/>
              </a:prstGeom>
              <a:solidFill>
                <a:srgbClr val="5A53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28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cxnSp>
            <p:nvCxnSpPr>
              <p:cNvPr id="23" name="Straight Connector 24"/>
              <p:cNvCxnSpPr>
                <a:cxnSpLocks/>
              </p:cNvCxnSpPr>
              <p:nvPr/>
            </p:nvCxnSpPr>
            <p:spPr>
              <a:xfrm>
                <a:off x="3012964" y="1650984"/>
                <a:ext cx="661959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Freeform 35"/>
            <p:cNvSpPr>
              <a:spLocks noChangeAspect="1" noEditPoints="1"/>
            </p:cNvSpPr>
            <p:nvPr/>
          </p:nvSpPr>
          <p:spPr bwMode="auto">
            <a:xfrm>
              <a:off x="2269724" y="1753520"/>
              <a:ext cx="783774" cy="457201"/>
            </a:xfrm>
            <a:custGeom>
              <a:avLst/>
              <a:gdLst>
                <a:gd name="T0" fmla="*/ 135 w 157"/>
                <a:gd name="T1" fmla="*/ 46 h 106"/>
                <a:gd name="T2" fmla="*/ 136 w 157"/>
                <a:gd name="T3" fmla="*/ 37 h 106"/>
                <a:gd name="T4" fmla="*/ 99 w 157"/>
                <a:gd name="T5" fmla="*/ 0 h 106"/>
                <a:gd name="T6" fmla="*/ 73 w 157"/>
                <a:gd name="T7" fmla="*/ 18 h 106"/>
                <a:gd name="T8" fmla="*/ 45 w 157"/>
                <a:gd name="T9" fmla="*/ 8 h 106"/>
                <a:gd name="T10" fmla="*/ 19 w 157"/>
                <a:gd name="T11" fmla="*/ 39 h 106"/>
                <a:gd name="T12" fmla="*/ 20 w 157"/>
                <a:gd name="T13" fmla="*/ 47 h 106"/>
                <a:gd name="T14" fmla="*/ 0 w 157"/>
                <a:gd name="T15" fmla="*/ 75 h 106"/>
                <a:gd name="T16" fmla="*/ 31 w 157"/>
                <a:gd name="T17" fmla="*/ 106 h 106"/>
                <a:gd name="T18" fmla="*/ 126 w 157"/>
                <a:gd name="T19" fmla="*/ 106 h 106"/>
                <a:gd name="T20" fmla="*/ 157 w 157"/>
                <a:gd name="T21" fmla="*/ 75 h 106"/>
                <a:gd name="T22" fmla="*/ 135 w 157"/>
                <a:gd name="T23" fmla="*/ 46 h 106"/>
                <a:gd name="T24" fmla="*/ 120 w 157"/>
                <a:gd name="T25" fmla="*/ 100 h 106"/>
                <a:gd name="T26" fmla="*/ 79 w 157"/>
                <a:gd name="T27" fmla="*/ 100 h 106"/>
                <a:gd name="T28" fmla="*/ 103 w 157"/>
                <a:gd name="T29" fmla="*/ 75 h 106"/>
                <a:gd name="T30" fmla="*/ 102 w 157"/>
                <a:gd name="T31" fmla="*/ 72 h 106"/>
                <a:gd name="T32" fmla="*/ 92 w 157"/>
                <a:gd name="T33" fmla="*/ 72 h 106"/>
                <a:gd name="T34" fmla="*/ 92 w 157"/>
                <a:gd name="T35" fmla="*/ 68 h 106"/>
                <a:gd name="T36" fmla="*/ 92 w 157"/>
                <a:gd name="T37" fmla="*/ 37 h 106"/>
                <a:gd name="T38" fmla="*/ 90 w 157"/>
                <a:gd name="T39" fmla="*/ 35 h 106"/>
                <a:gd name="T40" fmla="*/ 64 w 157"/>
                <a:gd name="T41" fmla="*/ 35 h 106"/>
                <a:gd name="T42" fmla="*/ 62 w 157"/>
                <a:gd name="T43" fmla="*/ 37 h 106"/>
                <a:gd name="T44" fmla="*/ 62 w 157"/>
                <a:gd name="T45" fmla="*/ 68 h 106"/>
                <a:gd name="T46" fmla="*/ 62 w 157"/>
                <a:gd name="T47" fmla="*/ 73 h 106"/>
                <a:gd name="T48" fmla="*/ 51 w 157"/>
                <a:gd name="T49" fmla="*/ 73 h 106"/>
                <a:gd name="T50" fmla="*/ 50 w 157"/>
                <a:gd name="T51" fmla="*/ 76 h 106"/>
                <a:gd name="T52" fmla="*/ 75 w 157"/>
                <a:gd name="T53" fmla="*/ 100 h 106"/>
                <a:gd name="T54" fmla="*/ 38 w 157"/>
                <a:gd name="T55" fmla="*/ 100 h 106"/>
                <a:gd name="T56" fmla="*/ 11 w 157"/>
                <a:gd name="T57" fmla="*/ 74 h 106"/>
                <a:gd name="T58" fmla="*/ 29 w 157"/>
                <a:gd name="T59" fmla="*/ 50 h 106"/>
                <a:gd name="T60" fmla="*/ 28 w 157"/>
                <a:gd name="T61" fmla="*/ 44 h 106"/>
                <a:gd name="T62" fmla="*/ 50 w 157"/>
                <a:gd name="T63" fmla="*/ 17 h 106"/>
                <a:gd name="T64" fmla="*/ 74 w 157"/>
                <a:gd name="T65" fmla="*/ 29 h 106"/>
                <a:gd name="T66" fmla="*/ 97 w 157"/>
                <a:gd name="T67" fmla="*/ 10 h 106"/>
                <a:gd name="T68" fmla="*/ 128 w 157"/>
                <a:gd name="T69" fmla="*/ 42 h 106"/>
                <a:gd name="T70" fmla="*/ 127 w 157"/>
                <a:gd name="T71" fmla="*/ 49 h 106"/>
                <a:gd name="T72" fmla="*/ 147 w 157"/>
                <a:gd name="T73" fmla="*/ 74 h 106"/>
                <a:gd name="T74" fmla="*/ 120 w 157"/>
                <a:gd name="T75" fmla="*/ 10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25" name="Group 40"/>
          <p:cNvGrpSpPr/>
          <p:nvPr/>
        </p:nvGrpSpPr>
        <p:grpSpPr>
          <a:xfrm>
            <a:off x="1326759" y="4078222"/>
            <a:ext cx="3055241" cy="971356"/>
            <a:chOff x="1229546" y="1255634"/>
            <a:chExt cx="2396754" cy="762002"/>
          </a:xfrm>
        </p:grpSpPr>
        <p:sp>
          <p:nvSpPr>
            <p:cNvPr id="27" name="Flowchart: Off-page Connector 47"/>
            <p:cNvSpPr/>
            <p:nvPr/>
          </p:nvSpPr>
          <p:spPr>
            <a:xfrm rot="16200000">
              <a:off x="1829116" y="830138"/>
              <a:ext cx="762000" cy="1612995"/>
            </a:xfrm>
            <a:prstGeom prst="flowChartOffpageConnector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8" name="Round Same Side Corner Rectangle 49"/>
            <p:cNvSpPr/>
            <p:nvPr/>
          </p:nvSpPr>
          <p:spPr>
            <a:xfrm rot="16200000">
              <a:off x="1078974" y="1406206"/>
              <a:ext cx="762001" cy="460857"/>
            </a:xfrm>
            <a:prstGeom prst="round2Same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28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29" name="Straight Connector 50"/>
            <p:cNvCxnSpPr>
              <a:endCxn id="22" idx="2"/>
            </p:cNvCxnSpPr>
            <p:nvPr/>
          </p:nvCxnSpPr>
          <p:spPr>
            <a:xfrm>
              <a:off x="2955576" y="1607941"/>
              <a:ext cx="670724" cy="1"/>
            </a:xfrm>
            <a:prstGeom prst="lin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30" name="组合 2"/>
          <p:cNvGrpSpPr/>
          <p:nvPr/>
        </p:nvGrpSpPr>
        <p:grpSpPr>
          <a:xfrm>
            <a:off x="1329315" y="2788923"/>
            <a:ext cx="3098408" cy="971356"/>
            <a:chOff x="1361399" y="2788923"/>
            <a:chExt cx="3098408" cy="971356"/>
          </a:xfrm>
        </p:grpSpPr>
        <p:grpSp>
          <p:nvGrpSpPr>
            <p:cNvPr id="31" name="Group 31"/>
            <p:cNvGrpSpPr/>
            <p:nvPr/>
          </p:nvGrpSpPr>
          <p:grpSpPr>
            <a:xfrm>
              <a:off x="1361399" y="2788923"/>
              <a:ext cx="3098408" cy="971356"/>
              <a:chOff x="1231549" y="1255634"/>
              <a:chExt cx="2430616" cy="762002"/>
            </a:xfrm>
          </p:grpSpPr>
          <p:sp>
            <p:nvSpPr>
              <p:cNvPr id="33" name="Flowchart: Off-page Connector 32"/>
              <p:cNvSpPr/>
              <p:nvPr/>
            </p:nvSpPr>
            <p:spPr>
              <a:xfrm rot="16200000">
                <a:off x="1829116" y="830138"/>
                <a:ext cx="762000" cy="1612995"/>
              </a:xfrm>
              <a:prstGeom prst="flowChartOffpageConnector">
                <a:avLst/>
              </a:prstGeom>
              <a:solidFill>
                <a:srgbClr val="4B7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4" name="Round Same Side Corner Rectangle 33"/>
              <p:cNvSpPr/>
              <p:nvPr/>
            </p:nvSpPr>
            <p:spPr>
              <a:xfrm rot="16200000">
                <a:off x="1080977" y="1406206"/>
                <a:ext cx="762001" cy="460857"/>
              </a:xfrm>
              <a:prstGeom prst="round2SameRect">
                <a:avLst/>
              </a:prstGeom>
              <a:solidFill>
                <a:srgbClr val="4B7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28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cxnSp>
            <p:nvCxnSpPr>
              <p:cNvPr id="35" name="Straight Connector 34"/>
              <p:cNvCxnSpPr>
                <a:endCxn id="17" idx="2"/>
              </p:cNvCxnSpPr>
              <p:nvPr/>
            </p:nvCxnSpPr>
            <p:spPr>
              <a:xfrm>
                <a:off x="2991446" y="1636635"/>
                <a:ext cx="670719" cy="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2351352" y="3055525"/>
              <a:ext cx="620518" cy="438152"/>
            </a:xfrm>
            <a:custGeom>
              <a:avLst/>
              <a:gdLst>
                <a:gd name="T0" fmla="*/ 218 w 219"/>
                <a:gd name="T1" fmla="*/ 117 h 154"/>
                <a:gd name="T2" fmla="*/ 219 w 219"/>
                <a:gd name="T3" fmla="*/ 118 h 154"/>
                <a:gd name="T4" fmla="*/ 218 w 219"/>
                <a:gd name="T5" fmla="*/ 119 h 154"/>
                <a:gd name="T6" fmla="*/ 174 w 219"/>
                <a:gd name="T7" fmla="*/ 153 h 154"/>
                <a:gd name="T8" fmla="*/ 172 w 219"/>
                <a:gd name="T9" fmla="*/ 153 h 154"/>
                <a:gd name="T10" fmla="*/ 171 w 219"/>
                <a:gd name="T11" fmla="*/ 151 h 154"/>
                <a:gd name="T12" fmla="*/ 179 w 219"/>
                <a:gd name="T13" fmla="*/ 133 h 154"/>
                <a:gd name="T14" fmla="*/ 113 w 219"/>
                <a:gd name="T15" fmla="*/ 106 h 154"/>
                <a:gd name="T16" fmla="*/ 126 w 219"/>
                <a:gd name="T17" fmla="*/ 89 h 154"/>
                <a:gd name="T18" fmla="*/ 131 w 219"/>
                <a:gd name="T19" fmla="*/ 82 h 154"/>
                <a:gd name="T20" fmla="*/ 179 w 219"/>
                <a:gd name="T21" fmla="*/ 103 h 154"/>
                <a:gd name="T22" fmla="*/ 171 w 219"/>
                <a:gd name="T23" fmla="*/ 85 h 154"/>
                <a:gd name="T24" fmla="*/ 172 w 219"/>
                <a:gd name="T25" fmla="*/ 83 h 154"/>
                <a:gd name="T26" fmla="*/ 173 w 219"/>
                <a:gd name="T27" fmla="*/ 82 h 154"/>
                <a:gd name="T28" fmla="*/ 174 w 219"/>
                <a:gd name="T29" fmla="*/ 83 h 154"/>
                <a:gd name="T30" fmla="*/ 218 w 219"/>
                <a:gd name="T31" fmla="*/ 117 h 154"/>
                <a:gd name="T32" fmla="*/ 45 w 219"/>
                <a:gd name="T33" fmla="*/ 71 h 154"/>
                <a:gd name="T34" fmla="*/ 46 w 219"/>
                <a:gd name="T35" fmla="*/ 71 h 154"/>
                <a:gd name="T36" fmla="*/ 47 w 219"/>
                <a:gd name="T37" fmla="*/ 71 h 154"/>
                <a:gd name="T38" fmla="*/ 47 w 219"/>
                <a:gd name="T39" fmla="*/ 69 h 154"/>
                <a:gd name="T40" fmla="*/ 40 w 219"/>
                <a:gd name="T41" fmla="*/ 50 h 154"/>
                <a:gd name="T42" fmla="*/ 87 w 219"/>
                <a:gd name="T43" fmla="*/ 72 h 154"/>
                <a:gd name="T44" fmla="*/ 93 w 219"/>
                <a:gd name="T45" fmla="*/ 65 h 154"/>
                <a:gd name="T46" fmla="*/ 106 w 219"/>
                <a:gd name="T47" fmla="*/ 49 h 154"/>
                <a:gd name="T48" fmla="*/ 40 w 219"/>
                <a:gd name="T49" fmla="*/ 21 h 154"/>
                <a:gd name="T50" fmla="*/ 47 w 219"/>
                <a:gd name="T51" fmla="*/ 2 h 154"/>
                <a:gd name="T52" fmla="*/ 47 w 219"/>
                <a:gd name="T53" fmla="*/ 0 h 154"/>
                <a:gd name="T54" fmla="*/ 45 w 219"/>
                <a:gd name="T55" fmla="*/ 0 h 154"/>
                <a:gd name="T56" fmla="*/ 0 w 219"/>
                <a:gd name="T57" fmla="*/ 34 h 154"/>
                <a:gd name="T58" fmla="*/ 0 w 219"/>
                <a:gd name="T59" fmla="*/ 35 h 154"/>
                <a:gd name="T60" fmla="*/ 0 w 219"/>
                <a:gd name="T61" fmla="*/ 37 h 154"/>
                <a:gd name="T62" fmla="*/ 45 w 219"/>
                <a:gd name="T63" fmla="*/ 71 h 154"/>
                <a:gd name="T64" fmla="*/ 121 w 219"/>
                <a:gd name="T65" fmla="*/ 86 h 154"/>
                <a:gd name="T66" fmla="*/ 179 w 219"/>
                <a:gd name="T67" fmla="*/ 50 h 154"/>
                <a:gd name="T68" fmla="*/ 171 w 219"/>
                <a:gd name="T69" fmla="*/ 69 h 154"/>
                <a:gd name="T70" fmla="*/ 172 w 219"/>
                <a:gd name="T71" fmla="*/ 71 h 154"/>
                <a:gd name="T72" fmla="*/ 173 w 219"/>
                <a:gd name="T73" fmla="*/ 71 h 154"/>
                <a:gd name="T74" fmla="*/ 174 w 219"/>
                <a:gd name="T75" fmla="*/ 71 h 154"/>
                <a:gd name="T76" fmla="*/ 218 w 219"/>
                <a:gd name="T77" fmla="*/ 37 h 154"/>
                <a:gd name="T78" fmla="*/ 219 w 219"/>
                <a:gd name="T79" fmla="*/ 35 h 154"/>
                <a:gd name="T80" fmla="*/ 218 w 219"/>
                <a:gd name="T81" fmla="*/ 34 h 154"/>
                <a:gd name="T82" fmla="*/ 174 w 219"/>
                <a:gd name="T83" fmla="*/ 0 h 154"/>
                <a:gd name="T84" fmla="*/ 172 w 219"/>
                <a:gd name="T85" fmla="*/ 0 h 154"/>
                <a:gd name="T86" fmla="*/ 171 w 219"/>
                <a:gd name="T87" fmla="*/ 2 h 154"/>
                <a:gd name="T88" fmla="*/ 179 w 219"/>
                <a:gd name="T89" fmla="*/ 21 h 154"/>
                <a:gd name="T90" fmla="*/ 97 w 219"/>
                <a:gd name="T91" fmla="*/ 69 h 154"/>
                <a:gd name="T92" fmla="*/ 40 w 219"/>
                <a:gd name="T93" fmla="*/ 103 h 154"/>
                <a:gd name="T94" fmla="*/ 47 w 219"/>
                <a:gd name="T95" fmla="*/ 85 h 154"/>
                <a:gd name="T96" fmla="*/ 47 w 219"/>
                <a:gd name="T97" fmla="*/ 83 h 154"/>
                <a:gd name="T98" fmla="*/ 46 w 219"/>
                <a:gd name="T99" fmla="*/ 82 h 154"/>
                <a:gd name="T100" fmla="*/ 45 w 219"/>
                <a:gd name="T101" fmla="*/ 83 h 154"/>
                <a:gd name="T102" fmla="*/ 0 w 219"/>
                <a:gd name="T103" fmla="*/ 117 h 154"/>
                <a:gd name="T104" fmla="*/ 0 w 219"/>
                <a:gd name="T105" fmla="*/ 118 h 154"/>
                <a:gd name="T106" fmla="*/ 0 w 219"/>
                <a:gd name="T107" fmla="*/ 119 h 154"/>
                <a:gd name="T108" fmla="*/ 45 w 219"/>
                <a:gd name="T109" fmla="*/ 153 h 154"/>
                <a:gd name="T110" fmla="*/ 47 w 219"/>
                <a:gd name="T111" fmla="*/ 153 h 154"/>
                <a:gd name="T112" fmla="*/ 47 w 219"/>
                <a:gd name="T113" fmla="*/ 151 h 154"/>
                <a:gd name="T114" fmla="*/ 40 w 219"/>
                <a:gd name="T115" fmla="*/ 133 h 154"/>
                <a:gd name="T116" fmla="*/ 121 w 219"/>
                <a:gd name="T117" fmla="*/ 8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154">
                  <a:moveTo>
                    <a:pt x="218" y="117"/>
                  </a:moveTo>
                  <a:cubicBezTo>
                    <a:pt x="219" y="117"/>
                    <a:pt x="219" y="117"/>
                    <a:pt x="219" y="118"/>
                  </a:cubicBezTo>
                  <a:cubicBezTo>
                    <a:pt x="219" y="119"/>
                    <a:pt x="219" y="119"/>
                    <a:pt x="218" y="119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4" y="154"/>
                    <a:pt x="173" y="154"/>
                    <a:pt x="172" y="153"/>
                  </a:cubicBezTo>
                  <a:cubicBezTo>
                    <a:pt x="171" y="153"/>
                    <a:pt x="171" y="152"/>
                    <a:pt x="171" y="151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45" y="131"/>
                    <a:pt x="126" y="119"/>
                    <a:pt x="113" y="106"/>
                  </a:cubicBezTo>
                  <a:cubicBezTo>
                    <a:pt x="118" y="100"/>
                    <a:pt x="122" y="94"/>
                    <a:pt x="126" y="89"/>
                  </a:cubicBezTo>
                  <a:cubicBezTo>
                    <a:pt x="128" y="86"/>
                    <a:pt x="130" y="84"/>
                    <a:pt x="131" y="82"/>
                  </a:cubicBezTo>
                  <a:cubicBezTo>
                    <a:pt x="141" y="93"/>
                    <a:pt x="154" y="102"/>
                    <a:pt x="179" y="10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4"/>
                    <a:pt x="171" y="83"/>
                    <a:pt x="172" y="83"/>
                  </a:cubicBezTo>
                  <a:cubicBezTo>
                    <a:pt x="172" y="82"/>
                    <a:pt x="173" y="82"/>
                    <a:pt x="173" y="82"/>
                  </a:cubicBezTo>
                  <a:cubicBezTo>
                    <a:pt x="173" y="82"/>
                    <a:pt x="174" y="82"/>
                    <a:pt x="174" y="83"/>
                  </a:cubicBezTo>
                  <a:lnTo>
                    <a:pt x="218" y="117"/>
                  </a:lnTo>
                  <a:close/>
                  <a:moveTo>
                    <a:pt x="45" y="71"/>
                  </a:moveTo>
                  <a:cubicBezTo>
                    <a:pt x="45" y="71"/>
                    <a:pt x="45" y="71"/>
                    <a:pt x="46" y="71"/>
                  </a:cubicBezTo>
                  <a:cubicBezTo>
                    <a:pt x="46" y="71"/>
                    <a:pt x="46" y="71"/>
                    <a:pt x="47" y="71"/>
                  </a:cubicBezTo>
                  <a:cubicBezTo>
                    <a:pt x="47" y="70"/>
                    <a:pt x="48" y="69"/>
                    <a:pt x="47" y="6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5" y="52"/>
                    <a:pt x="77" y="61"/>
                    <a:pt x="87" y="72"/>
                  </a:cubicBezTo>
                  <a:cubicBezTo>
                    <a:pt x="89" y="70"/>
                    <a:pt x="91" y="68"/>
                    <a:pt x="93" y="65"/>
                  </a:cubicBezTo>
                  <a:cubicBezTo>
                    <a:pt x="96" y="60"/>
                    <a:pt x="101" y="54"/>
                    <a:pt x="106" y="49"/>
                  </a:cubicBezTo>
                  <a:cubicBezTo>
                    <a:pt x="92" y="35"/>
                    <a:pt x="73" y="23"/>
                    <a:pt x="40" y="2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7" y="1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lnTo>
                    <a:pt x="45" y="71"/>
                  </a:lnTo>
                  <a:close/>
                  <a:moveTo>
                    <a:pt x="121" y="86"/>
                  </a:moveTo>
                  <a:cubicBezTo>
                    <a:pt x="134" y="67"/>
                    <a:pt x="145" y="53"/>
                    <a:pt x="179" y="50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1" y="69"/>
                    <a:pt x="171" y="70"/>
                    <a:pt x="172" y="71"/>
                  </a:cubicBezTo>
                  <a:cubicBezTo>
                    <a:pt x="172" y="71"/>
                    <a:pt x="173" y="71"/>
                    <a:pt x="173" y="71"/>
                  </a:cubicBezTo>
                  <a:cubicBezTo>
                    <a:pt x="173" y="71"/>
                    <a:pt x="174" y="71"/>
                    <a:pt x="174" y="71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6"/>
                    <a:pt x="219" y="36"/>
                    <a:pt x="219" y="35"/>
                  </a:cubicBezTo>
                  <a:cubicBezTo>
                    <a:pt x="219" y="35"/>
                    <a:pt x="219" y="34"/>
                    <a:pt x="218" y="34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0"/>
                    <a:pt x="173" y="0"/>
                    <a:pt x="172" y="0"/>
                  </a:cubicBezTo>
                  <a:cubicBezTo>
                    <a:pt x="171" y="1"/>
                    <a:pt x="171" y="1"/>
                    <a:pt x="171" y="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30" y="23"/>
                    <a:pt x="112" y="48"/>
                    <a:pt x="97" y="69"/>
                  </a:cubicBezTo>
                  <a:cubicBezTo>
                    <a:pt x="84" y="87"/>
                    <a:pt x="74" y="101"/>
                    <a:pt x="40" y="103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8" y="84"/>
                    <a:pt x="47" y="83"/>
                    <a:pt x="47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6" y="154"/>
                    <a:pt x="47" y="153"/>
                  </a:cubicBezTo>
                  <a:cubicBezTo>
                    <a:pt x="47" y="153"/>
                    <a:pt x="48" y="152"/>
                    <a:pt x="47" y="151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89" y="131"/>
                    <a:pt x="107" y="106"/>
                    <a:pt x="121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Impact" panose="020B0806030902050204" pitchFamily="34" charset="0"/>
              </a:endParaRPr>
            </a:p>
          </p:txBody>
        </p:sp>
      </p:grpSp>
      <p:grpSp>
        <p:nvGrpSpPr>
          <p:cNvPr id="36" name="组合 38"/>
          <p:cNvGrpSpPr/>
          <p:nvPr/>
        </p:nvGrpSpPr>
        <p:grpSpPr>
          <a:xfrm>
            <a:off x="1326760" y="5349234"/>
            <a:ext cx="3100961" cy="971356"/>
            <a:chOff x="1358844" y="5349234"/>
            <a:chExt cx="3100961" cy="971356"/>
          </a:xfrm>
        </p:grpSpPr>
        <p:grpSp>
          <p:nvGrpSpPr>
            <p:cNvPr id="37" name="Group 56"/>
            <p:cNvGrpSpPr/>
            <p:nvPr/>
          </p:nvGrpSpPr>
          <p:grpSpPr>
            <a:xfrm>
              <a:off x="1358844" y="5349234"/>
              <a:ext cx="3100961" cy="971356"/>
              <a:chOff x="1229545" y="1255634"/>
              <a:chExt cx="2432618" cy="762002"/>
            </a:xfrm>
          </p:grpSpPr>
          <p:sp>
            <p:nvSpPr>
              <p:cNvPr id="42" name="Flowchart: Off-page Connector 59"/>
              <p:cNvSpPr/>
              <p:nvPr/>
            </p:nvSpPr>
            <p:spPr>
              <a:xfrm rot="16200000">
                <a:off x="1829116" y="830138"/>
                <a:ext cx="762000" cy="1612995"/>
              </a:xfrm>
              <a:prstGeom prst="flowChartOffpageConnector">
                <a:avLst/>
              </a:prstGeom>
              <a:solidFill>
                <a:srgbClr val="4A9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3" name="Round Same Side Corner Rectangle 61"/>
              <p:cNvSpPr/>
              <p:nvPr/>
            </p:nvSpPr>
            <p:spPr>
              <a:xfrm rot="16200000">
                <a:off x="1078973" y="1406206"/>
                <a:ext cx="762001" cy="460857"/>
              </a:xfrm>
              <a:prstGeom prst="round2SameRect">
                <a:avLst/>
              </a:prstGeom>
              <a:solidFill>
                <a:srgbClr val="4A9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28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cxnSp>
            <p:nvCxnSpPr>
              <p:cNvPr id="44" name="Straight Connector 63"/>
              <p:cNvCxnSpPr>
                <a:endCxn id="27" idx="2"/>
              </p:cNvCxnSpPr>
              <p:nvPr/>
            </p:nvCxnSpPr>
            <p:spPr>
              <a:xfrm>
                <a:off x="2991444" y="1643807"/>
                <a:ext cx="670719" cy="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50"/>
            <p:cNvGrpSpPr/>
            <p:nvPr/>
          </p:nvGrpSpPr>
          <p:grpSpPr>
            <a:xfrm>
              <a:off x="2365810" y="5540420"/>
              <a:ext cx="591603" cy="588985"/>
              <a:chOff x="6350" y="-3175"/>
              <a:chExt cx="717550" cy="714376"/>
            </a:xfrm>
            <a:solidFill>
              <a:schemeClr val="bg1"/>
            </a:solidFill>
          </p:grpSpPr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>
                <a:off x="438150" y="430213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Impact" panose="020B0806030902050204" pitchFamily="34" charset="0"/>
                </a:endParaRPr>
              </a:p>
            </p:txBody>
          </p:sp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350" y="-3175"/>
                <a:ext cx="530225" cy="531813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Impact" panose="020B0806030902050204" pitchFamily="34" charset="0"/>
                </a:endParaRPr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>
                <a:off x="117475" y="106363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53" name="矩形 3"/>
          <p:cNvSpPr>
            <a:spLocks noChangeArrowheads="1"/>
          </p:cNvSpPr>
          <p:nvPr/>
        </p:nvSpPr>
        <p:spPr bwMode="auto">
          <a:xfrm>
            <a:off x="1073958" y="224898"/>
            <a:ext cx="1008591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Impact" pitchFamily="34" charset="0"/>
              </a:rPr>
              <a:t>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4" name="文本框 37"/>
          <p:cNvSpPr txBox="1"/>
          <p:nvPr/>
        </p:nvSpPr>
        <p:spPr>
          <a:xfrm>
            <a:off x="1073958" y="759817"/>
            <a:ext cx="2308007" cy="276991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way</a:t>
            </a:r>
            <a:endParaRPr lang="zh-CN" altLang="en-US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任意多边形 4"/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"/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791">
            <a:extLst>
              <a:ext uri="{FF2B5EF4-FFF2-40B4-BE49-F238E27FC236}">
                <a16:creationId xmlns:a16="http://schemas.microsoft.com/office/drawing/2014/main" id="{0FAE5941-BEF0-4BE8-BB19-45F85AD65F04}"/>
              </a:ext>
            </a:extLst>
          </p:cNvPr>
          <p:cNvSpPr>
            <a:spLocks noEditPoints="1"/>
          </p:cNvSpPr>
          <p:nvPr/>
        </p:nvSpPr>
        <p:spPr bwMode="auto">
          <a:xfrm>
            <a:off x="2265718" y="4277591"/>
            <a:ext cx="448886" cy="487775"/>
          </a:xfrm>
          <a:custGeom>
            <a:avLst/>
            <a:gdLst>
              <a:gd name="T0" fmla="*/ 84 w 154"/>
              <a:gd name="T1" fmla="*/ 137 h 162"/>
              <a:gd name="T2" fmla="*/ 84 w 154"/>
              <a:gd name="T3" fmla="*/ 130 h 162"/>
              <a:gd name="T4" fmla="*/ 93 w 154"/>
              <a:gd name="T5" fmla="*/ 102 h 162"/>
              <a:gd name="T6" fmla="*/ 93 w 154"/>
              <a:gd name="T7" fmla="*/ 84 h 162"/>
              <a:gd name="T8" fmla="*/ 84 w 154"/>
              <a:gd name="T9" fmla="*/ 61 h 162"/>
              <a:gd name="T10" fmla="*/ 84 w 154"/>
              <a:gd name="T11" fmla="*/ 54 h 162"/>
              <a:gd name="T12" fmla="*/ 104 w 154"/>
              <a:gd name="T13" fmla="*/ 38 h 162"/>
              <a:gd name="T14" fmla="*/ 108 w 154"/>
              <a:gd name="T15" fmla="*/ 30 h 162"/>
              <a:gd name="T16" fmla="*/ 134 w 154"/>
              <a:gd name="T17" fmla="*/ 45 h 162"/>
              <a:gd name="T18" fmla="*/ 134 w 154"/>
              <a:gd name="T19" fmla="*/ 28 h 162"/>
              <a:gd name="T20" fmla="*/ 154 w 154"/>
              <a:gd name="T21" fmla="*/ 45 h 162"/>
              <a:gd name="T22" fmla="*/ 137 w 154"/>
              <a:gd name="T23" fmla="*/ 22 h 162"/>
              <a:gd name="T24" fmla="*/ 30 w 154"/>
              <a:gd name="T25" fmla="*/ 18 h 162"/>
              <a:gd name="T26" fmla="*/ 9 w 154"/>
              <a:gd name="T27" fmla="*/ 43 h 162"/>
              <a:gd name="T28" fmla="*/ 12 w 154"/>
              <a:gd name="T29" fmla="*/ 125 h 162"/>
              <a:gd name="T30" fmla="*/ 81 w 154"/>
              <a:gd name="T31" fmla="*/ 162 h 162"/>
              <a:gd name="T32" fmla="*/ 124 w 154"/>
              <a:gd name="T33" fmla="*/ 20 h 162"/>
              <a:gd name="T34" fmla="*/ 125 w 154"/>
              <a:gd name="T35" fmla="*/ 20 h 162"/>
              <a:gd name="T36" fmla="*/ 98 w 154"/>
              <a:gd name="T37" fmla="*/ 10 h 162"/>
              <a:gd name="T38" fmla="*/ 91 w 154"/>
              <a:gd name="T39" fmla="*/ 11 h 162"/>
              <a:gd name="T40" fmla="*/ 84 w 154"/>
              <a:gd name="T41" fmla="*/ 6 h 162"/>
              <a:gd name="T42" fmla="*/ 48 w 154"/>
              <a:gd name="T43" fmla="*/ 22 h 162"/>
              <a:gd name="T44" fmla="*/ 48 w 154"/>
              <a:gd name="T45" fmla="*/ 104 h 162"/>
              <a:gd name="T46" fmla="*/ 47 w 154"/>
              <a:gd name="T47" fmla="*/ 84 h 162"/>
              <a:gd name="T48" fmla="*/ 36 w 154"/>
              <a:gd name="T49" fmla="*/ 55 h 162"/>
              <a:gd name="T50" fmla="*/ 29 w 154"/>
              <a:gd name="T51" fmla="*/ 78 h 162"/>
              <a:gd name="T52" fmla="*/ 54 w 154"/>
              <a:gd name="T53" fmla="*/ 132 h 162"/>
              <a:gd name="T54" fmla="*/ 38 w 154"/>
              <a:gd name="T55" fmla="*/ 113 h 162"/>
              <a:gd name="T56" fmla="*/ 44 w 154"/>
              <a:gd name="T57" fmla="*/ 28 h 162"/>
              <a:gd name="T58" fmla="*/ 49 w 154"/>
              <a:gd name="T59" fmla="*/ 52 h 162"/>
              <a:gd name="T60" fmla="*/ 37 w 154"/>
              <a:gd name="T61" fmla="*/ 20 h 162"/>
              <a:gd name="T62" fmla="*/ 31 w 154"/>
              <a:gd name="T63" fmla="*/ 25 h 162"/>
              <a:gd name="T64" fmla="*/ 28 w 154"/>
              <a:gd name="T65" fmla="*/ 46 h 162"/>
              <a:gd name="T66" fmla="*/ 28 w 154"/>
              <a:gd name="T67" fmla="*/ 28 h 162"/>
              <a:gd name="T68" fmla="*/ 22 w 154"/>
              <a:gd name="T69" fmla="*/ 78 h 162"/>
              <a:gd name="T70" fmla="*/ 6 w 154"/>
              <a:gd name="T71" fmla="*/ 84 h 162"/>
              <a:gd name="T72" fmla="*/ 25 w 154"/>
              <a:gd name="T73" fmla="*/ 111 h 162"/>
              <a:gd name="T74" fmla="*/ 28 w 154"/>
              <a:gd name="T75" fmla="*/ 134 h 162"/>
              <a:gd name="T76" fmla="*/ 37 w 154"/>
              <a:gd name="T77" fmla="*/ 135 h 162"/>
              <a:gd name="T78" fmla="*/ 37 w 154"/>
              <a:gd name="T79" fmla="*/ 142 h 162"/>
              <a:gd name="T80" fmla="*/ 48 w 154"/>
              <a:gd name="T81" fmla="*/ 149 h 162"/>
              <a:gd name="T82" fmla="*/ 56 w 154"/>
              <a:gd name="T83" fmla="*/ 138 h 162"/>
              <a:gd name="T84" fmla="*/ 78 w 154"/>
              <a:gd name="T85" fmla="*/ 156 h 162"/>
              <a:gd name="T86" fmla="*/ 78 w 154"/>
              <a:gd name="T87" fmla="*/ 137 h 162"/>
              <a:gd name="T88" fmla="*/ 61 w 154"/>
              <a:gd name="T89" fmla="*/ 131 h 162"/>
              <a:gd name="T90" fmla="*/ 78 w 154"/>
              <a:gd name="T91" fmla="*/ 108 h 162"/>
              <a:gd name="T92" fmla="*/ 54 w 154"/>
              <a:gd name="T93" fmla="*/ 103 h 162"/>
              <a:gd name="T94" fmla="*/ 78 w 154"/>
              <a:gd name="T95" fmla="*/ 101 h 162"/>
              <a:gd name="T96" fmla="*/ 54 w 154"/>
              <a:gd name="T97" fmla="*/ 59 h 162"/>
              <a:gd name="T98" fmla="*/ 78 w 154"/>
              <a:gd name="T99" fmla="*/ 54 h 162"/>
              <a:gd name="T100" fmla="*/ 78 w 154"/>
              <a:gd name="T101" fmla="*/ 32 h 162"/>
              <a:gd name="T102" fmla="*/ 71 w 154"/>
              <a:gd name="T103" fmla="*/ 11 h 162"/>
              <a:gd name="T104" fmla="*/ 63 w 154"/>
              <a:gd name="T105" fmla="*/ 25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162">
                <a:moveTo>
                  <a:pt x="81" y="162"/>
                </a:moveTo>
                <a:cubicBezTo>
                  <a:pt x="84" y="150"/>
                  <a:pt x="84" y="150"/>
                  <a:pt x="84" y="150"/>
                </a:cubicBezTo>
                <a:cubicBezTo>
                  <a:pt x="84" y="137"/>
                  <a:pt x="84" y="137"/>
                  <a:pt x="84" y="137"/>
                </a:cubicBezTo>
                <a:cubicBezTo>
                  <a:pt x="85" y="137"/>
                  <a:pt x="86" y="137"/>
                  <a:pt x="87" y="137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7" y="130"/>
                  <a:pt x="86" y="130"/>
                  <a:pt x="84" y="130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87" y="108"/>
                  <a:pt x="90" y="108"/>
                  <a:pt x="93" y="108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0" y="102"/>
                  <a:pt x="87" y="101"/>
                  <a:pt x="84" y="101"/>
                </a:cubicBezTo>
                <a:cubicBezTo>
                  <a:pt x="84" y="84"/>
                  <a:pt x="84" y="84"/>
                  <a:pt x="84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3" y="78"/>
                  <a:pt x="93" y="78"/>
                  <a:pt x="93" y="78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61"/>
                  <a:pt x="84" y="61"/>
                  <a:pt x="84" y="61"/>
                </a:cubicBezTo>
                <a:cubicBezTo>
                  <a:pt x="87" y="60"/>
                  <a:pt x="90" y="60"/>
                  <a:pt x="93" y="60"/>
                </a:cubicBezTo>
                <a:cubicBezTo>
                  <a:pt x="93" y="54"/>
                  <a:pt x="93" y="54"/>
                  <a:pt x="93" y="54"/>
                </a:cubicBezTo>
                <a:cubicBezTo>
                  <a:pt x="90" y="54"/>
                  <a:pt x="87" y="54"/>
                  <a:pt x="84" y="54"/>
                </a:cubicBezTo>
                <a:cubicBezTo>
                  <a:pt x="84" y="32"/>
                  <a:pt x="84" y="32"/>
                  <a:pt x="84" y="32"/>
                </a:cubicBezTo>
                <a:cubicBezTo>
                  <a:pt x="90" y="32"/>
                  <a:pt x="96" y="31"/>
                  <a:pt x="101" y="31"/>
                </a:cubicBezTo>
                <a:cubicBezTo>
                  <a:pt x="102" y="33"/>
                  <a:pt x="103" y="35"/>
                  <a:pt x="104" y="38"/>
                </a:cubicBezTo>
                <a:cubicBezTo>
                  <a:pt x="104" y="40"/>
                  <a:pt x="105" y="42"/>
                  <a:pt x="105" y="45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1" y="39"/>
                  <a:pt x="109" y="34"/>
                  <a:pt x="108" y="30"/>
                </a:cubicBezTo>
                <a:cubicBezTo>
                  <a:pt x="111" y="29"/>
                  <a:pt x="115" y="29"/>
                  <a:pt x="118" y="28"/>
                </a:cubicBezTo>
                <a:cubicBezTo>
                  <a:pt x="122" y="33"/>
                  <a:pt x="125" y="39"/>
                  <a:pt x="127" y="45"/>
                </a:cubicBezTo>
                <a:cubicBezTo>
                  <a:pt x="134" y="45"/>
                  <a:pt x="134" y="45"/>
                  <a:pt x="134" y="45"/>
                </a:cubicBezTo>
                <a:cubicBezTo>
                  <a:pt x="131" y="38"/>
                  <a:pt x="128" y="32"/>
                  <a:pt x="125" y="26"/>
                </a:cubicBezTo>
                <a:cubicBezTo>
                  <a:pt x="127" y="26"/>
                  <a:pt x="129" y="25"/>
                  <a:pt x="131" y="25"/>
                </a:cubicBezTo>
                <a:cubicBezTo>
                  <a:pt x="132" y="26"/>
                  <a:pt x="133" y="27"/>
                  <a:pt x="134" y="28"/>
                </a:cubicBezTo>
                <a:cubicBezTo>
                  <a:pt x="138" y="32"/>
                  <a:pt x="142" y="36"/>
                  <a:pt x="145" y="41"/>
                </a:cubicBezTo>
                <a:cubicBezTo>
                  <a:pt x="142" y="42"/>
                  <a:pt x="140" y="44"/>
                  <a:pt x="137" y="45"/>
                </a:cubicBezTo>
                <a:cubicBezTo>
                  <a:pt x="154" y="45"/>
                  <a:pt x="154" y="45"/>
                  <a:pt x="154" y="45"/>
                </a:cubicBezTo>
                <a:cubicBezTo>
                  <a:pt x="154" y="44"/>
                  <a:pt x="153" y="43"/>
                  <a:pt x="153" y="43"/>
                </a:cubicBezTo>
                <a:cubicBezTo>
                  <a:pt x="152" y="41"/>
                  <a:pt x="151" y="39"/>
                  <a:pt x="150" y="37"/>
                </a:cubicBezTo>
                <a:cubicBezTo>
                  <a:pt x="146" y="32"/>
                  <a:pt x="142" y="27"/>
                  <a:pt x="137" y="22"/>
                </a:cubicBezTo>
                <a:cubicBezTo>
                  <a:pt x="136" y="21"/>
                  <a:pt x="134" y="19"/>
                  <a:pt x="132" y="18"/>
                </a:cubicBezTo>
                <a:cubicBezTo>
                  <a:pt x="118" y="6"/>
                  <a:pt x="100" y="0"/>
                  <a:pt x="81" y="0"/>
                </a:cubicBezTo>
                <a:cubicBezTo>
                  <a:pt x="62" y="0"/>
                  <a:pt x="44" y="6"/>
                  <a:pt x="30" y="18"/>
                </a:cubicBezTo>
                <a:cubicBezTo>
                  <a:pt x="28" y="19"/>
                  <a:pt x="26" y="21"/>
                  <a:pt x="25" y="22"/>
                </a:cubicBezTo>
                <a:cubicBezTo>
                  <a:pt x="20" y="27"/>
                  <a:pt x="16" y="32"/>
                  <a:pt x="12" y="37"/>
                </a:cubicBezTo>
                <a:cubicBezTo>
                  <a:pt x="11" y="39"/>
                  <a:pt x="10" y="41"/>
                  <a:pt x="9" y="43"/>
                </a:cubicBezTo>
                <a:cubicBezTo>
                  <a:pt x="3" y="54"/>
                  <a:pt x="0" y="67"/>
                  <a:pt x="0" y="81"/>
                </a:cubicBezTo>
                <a:cubicBezTo>
                  <a:pt x="0" y="95"/>
                  <a:pt x="3" y="108"/>
                  <a:pt x="9" y="119"/>
                </a:cubicBezTo>
                <a:cubicBezTo>
                  <a:pt x="10" y="121"/>
                  <a:pt x="11" y="123"/>
                  <a:pt x="12" y="125"/>
                </a:cubicBezTo>
                <a:cubicBezTo>
                  <a:pt x="16" y="130"/>
                  <a:pt x="20" y="135"/>
                  <a:pt x="25" y="140"/>
                </a:cubicBezTo>
                <a:cubicBezTo>
                  <a:pt x="26" y="141"/>
                  <a:pt x="28" y="143"/>
                  <a:pt x="30" y="144"/>
                </a:cubicBezTo>
                <a:cubicBezTo>
                  <a:pt x="44" y="156"/>
                  <a:pt x="62" y="162"/>
                  <a:pt x="81" y="162"/>
                </a:cubicBezTo>
                <a:cubicBezTo>
                  <a:pt x="81" y="162"/>
                  <a:pt x="81" y="162"/>
                  <a:pt x="81" y="162"/>
                </a:cubicBezTo>
                <a:close/>
                <a:moveTo>
                  <a:pt x="125" y="20"/>
                </a:moveTo>
                <a:cubicBezTo>
                  <a:pt x="125" y="20"/>
                  <a:pt x="124" y="20"/>
                  <a:pt x="124" y="20"/>
                </a:cubicBezTo>
                <a:cubicBezTo>
                  <a:pt x="123" y="21"/>
                  <a:pt x="122" y="21"/>
                  <a:pt x="121" y="21"/>
                </a:cubicBezTo>
                <a:cubicBezTo>
                  <a:pt x="119" y="18"/>
                  <a:pt x="116" y="16"/>
                  <a:pt x="114" y="13"/>
                </a:cubicBezTo>
                <a:cubicBezTo>
                  <a:pt x="118" y="15"/>
                  <a:pt x="121" y="17"/>
                  <a:pt x="125" y="20"/>
                </a:cubicBezTo>
                <a:close/>
                <a:moveTo>
                  <a:pt x="114" y="22"/>
                </a:moveTo>
                <a:cubicBezTo>
                  <a:pt x="111" y="23"/>
                  <a:pt x="108" y="23"/>
                  <a:pt x="106" y="24"/>
                </a:cubicBezTo>
                <a:cubicBezTo>
                  <a:pt x="103" y="18"/>
                  <a:pt x="101" y="14"/>
                  <a:pt x="98" y="10"/>
                </a:cubicBezTo>
                <a:cubicBezTo>
                  <a:pt x="104" y="13"/>
                  <a:pt x="109" y="17"/>
                  <a:pt x="114" y="22"/>
                </a:cubicBezTo>
                <a:close/>
                <a:moveTo>
                  <a:pt x="84" y="6"/>
                </a:moveTo>
                <a:cubicBezTo>
                  <a:pt x="86" y="7"/>
                  <a:pt x="89" y="9"/>
                  <a:pt x="91" y="11"/>
                </a:cubicBezTo>
                <a:cubicBezTo>
                  <a:pt x="94" y="14"/>
                  <a:pt x="97" y="19"/>
                  <a:pt x="99" y="25"/>
                </a:cubicBezTo>
                <a:cubicBezTo>
                  <a:pt x="94" y="25"/>
                  <a:pt x="89" y="25"/>
                  <a:pt x="84" y="25"/>
                </a:cubicBezTo>
                <a:lnTo>
                  <a:pt x="84" y="6"/>
                </a:lnTo>
                <a:close/>
                <a:moveTo>
                  <a:pt x="64" y="10"/>
                </a:moveTo>
                <a:cubicBezTo>
                  <a:pt x="61" y="14"/>
                  <a:pt x="59" y="18"/>
                  <a:pt x="56" y="24"/>
                </a:cubicBezTo>
                <a:cubicBezTo>
                  <a:pt x="54" y="23"/>
                  <a:pt x="51" y="23"/>
                  <a:pt x="48" y="22"/>
                </a:cubicBezTo>
                <a:cubicBezTo>
                  <a:pt x="53" y="17"/>
                  <a:pt x="58" y="13"/>
                  <a:pt x="64" y="10"/>
                </a:cubicBezTo>
                <a:close/>
                <a:moveTo>
                  <a:pt x="47" y="84"/>
                </a:moveTo>
                <a:cubicBezTo>
                  <a:pt x="47" y="91"/>
                  <a:pt x="48" y="98"/>
                  <a:pt x="48" y="104"/>
                </a:cubicBezTo>
                <a:cubicBezTo>
                  <a:pt x="42" y="105"/>
                  <a:pt x="37" y="107"/>
                  <a:pt x="32" y="108"/>
                </a:cubicBezTo>
                <a:cubicBezTo>
                  <a:pt x="30" y="101"/>
                  <a:pt x="29" y="92"/>
                  <a:pt x="29" y="84"/>
                </a:cubicBezTo>
                <a:lnTo>
                  <a:pt x="47" y="84"/>
                </a:lnTo>
                <a:close/>
                <a:moveTo>
                  <a:pt x="29" y="78"/>
                </a:moveTo>
                <a:cubicBezTo>
                  <a:pt x="29" y="69"/>
                  <a:pt x="30" y="61"/>
                  <a:pt x="32" y="54"/>
                </a:cubicBezTo>
                <a:cubicBezTo>
                  <a:pt x="33" y="54"/>
                  <a:pt x="35" y="55"/>
                  <a:pt x="36" y="55"/>
                </a:cubicBezTo>
                <a:cubicBezTo>
                  <a:pt x="40" y="56"/>
                  <a:pt x="44" y="57"/>
                  <a:pt x="48" y="58"/>
                </a:cubicBezTo>
                <a:cubicBezTo>
                  <a:pt x="48" y="64"/>
                  <a:pt x="47" y="71"/>
                  <a:pt x="47" y="78"/>
                </a:cubicBezTo>
                <a:lnTo>
                  <a:pt x="29" y="78"/>
                </a:lnTo>
                <a:close/>
                <a:moveTo>
                  <a:pt x="38" y="113"/>
                </a:moveTo>
                <a:cubicBezTo>
                  <a:pt x="42" y="112"/>
                  <a:pt x="45" y="111"/>
                  <a:pt x="49" y="110"/>
                </a:cubicBezTo>
                <a:cubicBezTo>
                  <a:pt x="50" y="118"/>
                  <a:pt x="52" y="126"/>
                  <a:pt x="54" y="132"/>
                </a:cubicBezTo>
                <a:cubicBezTo>
                  <a:pt x="51" y="133"/>
                  <a:pt x="47" y="133"/>
                  <a:pt x="44" y="134"/>
                </a:cubicBezTo>
                <a:cubicBezTo>
                  <a:pt x="40" y="128"/>
                  <a:pt x="36" y="121"/>
                  <a:pt x="34" y="114"/>
                </a:cubicBezTo>
                <a:cubicBezTo>
                  <a:pt x="35" y="114"/>
                  <a:pt x="37" y="113"/>
                  <a:pt x="38" y="113"/>
                </a:cubicBezTo>
                <a:close/>
                <a:moveTo>
                  <a:pt x="49" y="52"/>
                </a:moveTo>
                <a:cubicBezTo>
                  <a:pt x="44" y="51"/>
                  <a:pt x="38" y="49"/>
                  <a:pt x="34" y="48"/>
                </a:cubicBezTo>
                <a:cubicBezTo>
                  <a:pt x="36" y="40"/>
                  <a:pt x="40" y="34"/>
                  <a:pt x="44" y="28"/>
                </a:cubicBezTo>
                <a:cubicBezTo>
                  <a:pt x="47" y="29"/>
                  <a:pt x="51" y="29"/>
                  <a:pt x="54" y="30"/>
                </a:cubicBezTo>
                <a:cubicBezTo>
                  <a:pt x="54" y="32"/>
                  <a:pt x="53" y="34"/>
                  <a:pt x="52" y="36"/>
                </a:cubicBezTo>
                <a:cubicBezTo>
                  <a:pt x="51" y="41"/>
                  <a:pt x="50" y="46"/>
                  <a:pt x="49" y="52"/>
                </a:cubicBezTo>
                <a:close/>
                <a:moveTo>
                  <a:pt x="48" y="13"/>
                </a:moveTo>
                <a:cubicBezTo>
                  <a:pt x="46" y="16"/>
                  <a:pt x="43" y="18"/>
                  <a:pt x="41" y="21"/>
                </a:cubicBezTo>
                <a:cubicBezTo>
                  <a:pt x="40" y="21"/>
                  <a:pt x="38" y="20"/>
                  <a:pt x="37" y="20"/>
                </a:cubicBezTo>
                <a:cubicBezTo>
                  <a:pt x="41" y="17"/>
                  <a:pt x="44" y="15"/>
                  <a:pt x="48" y="13"/>
                </a:cubicBezTo>
                <a:close/>
                <a:moveTo>
                  <a:pt x="28" y="28"/>
                </a:moveTo>
                <a:cubicBezTo>
                  <a:pt x="29" y="27"/>
                  <a:pt x="30" y="26"/>
                  <a:pt x="31" y="25"/>
                </a:cubicBezTo>
                <a:cubicBezTo>
                  <a:pt x="33" y="25"/>
                  <a:pt x="35" y="26"/>
                  <a:pt x="36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4" y="32"/>
                  <a:pt x="30" y="39"/>
                  <a:pt x="28" y="46"/>
                </a:cubicBezTo>
                <a:cubicBezTo>
                  <a:pt x="28" y="46"/>
                  <a:pt x="27" y="46"/>
                  <a:pt x="27" y="46"/>
                </a:cubicBezTo>
                <a:cubicBezTo>
                  <a:pt x="23" y="44"/>
                  <a:pt x="20" y="43"/>
                  <a:pt x="17" y="41"/>
                </a:cubicBezTo>
                <a:cubicBezTo>
                  <a:pt x="20" y="36"/>
                  <a:pt x="24" y="32"/>
                  <a:pt x="28" y="28"/>
                </a:cubicBezTo>
                <a:close/>
                <a:moveTo>
                  <a:pt x="14" y="46"/>
                </a:moveTo>
                <a:cubicBezTo>
                  <a:pt x="18" y="48"/>
                  <a:pt x="22" y="50"/>
                  <a:pt x="26" y="52"/>
                </a:cubicBezTo>
                <a:cubicBezTo>
                  <a:pt x="24" y="60"/>
                  <a:pt x="23" y="69"/>
                  <a:pt x="22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6" y="67"/>
                  <a:pt x="9" y="56"/>
                  <a:pt x="14" y="46"/>
                </a:cubicBezTo>
                <a:close/>
                <a:moveTo>
                  <a:pt x="6" y="84"/>
                </a:moveTo>
                <a:cubicBezTo>
                  <a:pt x="22" y="84"/>
                  <a:pt x="22" y="84"/>
                  <a:pt x="22" y="84"/>
                </a:cubicBezTo>
                <a:cubicBezTo>
                  <a:pt x="23" y="93"/>
                  <a:pt x="24" y="102"/>
                  <a:pt x="26" y="110"/>
                </a:cubicBezTo>
                <a:cubicBezTo>
                  <a:pt x="26" y="110"/>
                  <a:pt x="25" y="110"/>
                  <a:pt x="25" y="111"/>
                </a:cubicBezTo>
                <a:cubicBezTo>
                  <a:pt x="21" y="112"/>
                  <a:pt x="17" y="114"/>
                  <a:pt x="14" y="116"/>
                </a:cubicBezTo>
                <a:cubicBezTo>
                  <a:pt x="9" y="106"/>
                  <a:pt x="6" y="95"/>
                  <a:pt x="6" y="84"/>
                </a:cubicBezTo>
                <a:close/>
                <a:moveTo>
                  <a:pt x="28" y="134"/>
                </a:moveTo>
                <a:cubicBezTo>
                  <a:pt x="24" y="130"/>
                  <a:pt x="20" y="126"/>
                  <a:pt x="17" y="121"/>
                </a:cubicBezTo>
                <a:cubicBezTo>
                  <a:pt x="20" y="119"/>
                  <a:pt x="24" y="118"/>
                  <a:pt x="28" y="116"/>
                </a:cubicBezTo>
                <a:cubicBezTo>
                  <a:pt x="30" y="123"/>
                  <a:pt x="34" y="130"/>
                  <a:pt x="37" y="135"/>
                </a:cubicBezTo>
                <a:cubicBezTo>
                  <a:pt x="35" y="136"/>
                  <a:pt x="33" y="137"/>
                  <a:pt x="31" y="137"/>
                </a:cubicBezTo>
                <a:cubicBezTo>
                  <a:pt x="30" y="136"/>
                  <a:pt x="29" y="135"/>
                  <a:pt x="28" y="134"/>
                </a:cubicBezTo>
                <a:close/>
                <a:moveTo>
                  <a:pt x="37" y="142"/>
                </a:moveTo>
                <a:cubicBezTo>
                  <a:pt x="37" y="142"/>
                  <a:pt x="38" y="142"/>
                  <a:pt x="38" y="142"/>
                </a:cubicBezTo>
                <a:cubicBezTo>
                  <a:pt x="39" y="141"/>
                  <a:pt x="40" y="141"/>
                  <a:pt x="41" y="141"/>
                </a:cubicBezTo>
                <a:cubicBezTo>
                  <a:pt x="43" y="144"/>
                  <a:pt x="46" y="146"/>
                  <a:pt x="48" y="149"/>
                </a:cubicBezTo>
                <a:cubicBezTo>
                  <a:pt x="44" y="147"/>
                  <a:pt x="41" y="145"/>
                  <a:pt x="37" y="142"/>
                </a:cubicBezTo>
                <a:close/>
                <a:moveTo>
                  <a:pt x="48" y="139"/>
                </a:moveTo>
                <a:cubicBezTo>
                  <a:pt x="51" y="139"/>
                  <a:pt x="54" y="138"/>
                  <a:pt x="56" y="138"/>
                </a:cubicBezTo>
                <a:cubicBezTo>
                  <a:pt x="59" y="144"/>
                  <a:pt x="61" y="148"/>
                  <a:pt x="64" y="152"/>
                </a:cubicBezTo>
                <a:cubicBezTo>
                  <a:pt x="58" y="149"/>
                  <a:pt x="53" y="145"/>
                  <a:pt x="48" y="139"/>
                </a:cubicBezTo>
                <a:close/>
                <a:moveTo>
                  <a:pt x="78" y="156"/>
                </a:moveTo>
                <a:cubicBezTo>
                  <a:pt x="76" y="155"/>
                  <a:pt x="73" y="153"/>
                  <a:pt x="71" y="151"/>
                </a:cubicBezTo>
                <a:cubicBezTo>
                  <a:pt x="68" y="148"/>
                  <a:pt x="65" y="143"/>
                  <a:pt x="63" y="137"/>
                </a:cubicBezTo>
                <a:cubicBezTo>
                  <a:pt x="68" y="137"/>
                  <a:pt x="73" y="137"/>
                  <a:pt x="78" y="137"/>
                </a:cubicBezTo>
                <a:lnTo>
                  <a:pt x="78" y="156"/>
                </a:lnTo>
                <a:close/>
                <a:moveTo>
                  <a:pt x="78" y="130"/>
                </a:moveTo>
                <a:cubicBezTo>
                  <a:pt x="72" y="130"/>
                  <a:pt x="66" y="131"/>
                  <a:pt x="61" y="131"/>
                </a:cubicBezTo>
                <a:cubicBezTo>
                  <a:pt x="60" y="129"/>
                  <a:pt x="59" y="127"/>
                  <a:pt x="58" y="124"/>
                </a:cubicBezTo>
                <a:cubicBezTo>
                  <a:pt x="57" y="119"/>
                  <a:pt x="56" y="114"/>
                  <a:pt x="55" y="109"/>
                </a:cubicBezTo>
                <a:cubicBezTo>
                  <a:pt x="62" y="108"/>
                  <a:pt x="70" y="108"/>
                  <a:pt x="78" y="108"/>
                </a:cubicBezTo>
                <a:lnTo>
                  <a:pt x="78" y="130"/>
                </a:lnTo>
                <a:close/>
                <a:moveTo>
                  <a:pt x="78" y="101"/>
                </a:moveTo>
                <a:cubicBezTo>
                  <a:pt x="70" y="102"/>
                  <a:pt x="62" y="102"/>
                  <a:pt x="54" y="103"/>
                </a:cubicBezTo>
                <a:cubicBezTo>
                  <a:pt x="54" y="97"/>
                  <a:pt x="53" y="91"/>
                  <a:pt x="53" y="84"/>
                </a:cubicBezTo>
                <a:cubicBezTo>
                  <a:pt x="78" y="84"/>
                  <a:pt x="78" y="84"/>
                  <a:pt x="78" y="84"/>
                </a:cubicBezTo>
                <a:lnTo>
                  <a:pt x="78" y="101"/>
                </a:lnTo>
                <a:close/>
                <a:moveTo>
                  <a:pt x="78" y="78"/>
                </a:moveTo>
                <a:cubicBezTo>
                  <a:pt x="53" y="78"/>
                  <a:pt x="53" y="78"/>
                  <a:pt x="53" y="78"/>
                </a:cubicBezTo>
                <a:cubicBezTo>
                  <a:pt x="53" y="71"/>
                  <a:pt x="54" y="65"/>
                  <a:pt x="54" y="59"/>
                </a:cubicBezTo>
                <a:cubicBezTo>
                  <a:pt x="62" y="60"/>
                  <a:pt x="70" y="60"/>
                  <a:pt x="78" y="61"/>
                </a:cubicBezTo>
                <a:lnTo>
                  <a:pt x="78" y="78"/>
                </a:lnTo>
                <a:close/>
                <a:moveTo>
                  <a:pt x="78" y="54"/>
                </a:moveTo>
                <a:cubicBezTo>
                  <a:pt x="70" y="54"/>
                  <a:pt x="62" y="54"/>
                  <a:pt x="55" y="53"/>
                </a:cubicBezTo>
                <a:cubicBezTo>
                  <a:pt x="57" y="44"/>
                  <a:pt x="58" y="37"/>
                  <a:pt x="61" y="31"/>
                </a:cubicBezTo>
                <a:cubicBezTo>
                  <a:pt x="66" y="31"/>
                  <a:pt x="72" y="32"/>
                  <a:pt x="78" y="32"/>
                </a:cubicBezTo>
                <a:lnTo>
                  <a:pt x="78" y="54"/>
                </a:lnTo>
                <a:close/>
                <a:moveTo>
                  <a:pt x="63" y="25"/>
                </a:moveTo>
                <a:cubicBezTo>
                  <a:pt x="65" y="19"/>
                  <a:pt x="68" y="14"/>
                  <a:pt x="71" y="11"/>
                </a:cubicBezTo>
                <a:cubicBezTo>
                  <a:pt x="73" y="9"/>
                  <a:pt x="76" y="7"/>
                  <a:pt x="78" y="6"/>
                </a:cubicBezTo>
                <a:cubicBezTo>
                  <a:pt x="78" y="25"/>
                  <a:pt x="78" y="25"/>
                  <a:pt x="78" y="25"/>
                </a:cubicBezTo>
                <a:cubicBezTo>
                  <a:pt x="73" y="25"/>
                  <a:pt x="68" y="25"/>
                  <a:pt x="63" y="25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 dirty="0"/>
          </a:p>
        </p:txBody>
      </p:sp>
      <p:sp>
        <p:nvSpPr>
          <p:cNvPr id="60" name="Freeform 786">
            <a:extLst>
              <a:ext uri="{FF2B5EF4-FFF2-40B4-BE49-F238E27FC236}">
                <a16:creationId xmlns:a16="http://schemas.microsoft.com/office/drawing/2014/main" id="{4705E1F7-2F19-41CB-A6AD-5D1FA336D348}"/>
              </a:ext>
            </a:extLst>
          </p:cNvPr>
          <p:cNvSpPr>
            <a:spLocks noEditPoints="1"/>
          </p:cNvSpPr>
          <p:nvPr/>
        </p:nvSpPr>
        <p:spPr bwMode="auto">
          <a:xfrm>
            <a:off x="2508569" y="4698760"/>
            <a:ext cx="430138" cy="178056"/>
          </a:xfrm>
          <a:custGeom>
            <a:avLst/>
            <a:gdLst>
              <a:gd name="T0" fmla="*/ 105 w 114"/>
              <a:gd name="T1" fmla="*/ 4 h 45"/>
              <a:gd name="T2" fmla="*/ 85 w 114"/>
              <a:gd name="T3" fmla="*/ 4 h 45"/>
              <a:gd name="T4" fmla="*/ 69 w 114"/>
              <a:gd name="T5" fmla="*/ 11 h 45"/>
              <a:gd name="T6" fmla="*/ 64 w 114"/>
              <a:gd name="T7" fmla="*/ 12 h 45"/>
              <a:gd name="T8" fmla="*/ 69 w 114"/>
              <a:gd name="T9" fmla="*/ 20 h 45"/>
              <a:gd name="T10" fmla="*/ 65 w 114"/>
              <a:gd name="T11" fmla="*/ 27 h 45"/>
              <a:gd name="T12" fmla="*/ 58 w 114"/>
              <a:gd name="T13" fmla="*/ 8 h 45"/>
              <a:gd name="T14" fmla="*/ 63 w 114"/>
              <a:gd name="T15" fmla="*/ 15 h 45"/>
              <a:gd name="T16" fmla="*/ 58 w 114"/>
              <a:gd name="T17" fmla="*/ 16 h 45"/>
              <a:gd name="T18" fmla="*/ 63 w 114"/>
              <a:gd name="T19" fmla="*/ 24 h 45"/>
              <a:gd name="T20" fmla="*/ 58 w 114"/>
              <a:gd name="T21" fmla="*/ 30 h 45"/>
              <a:gd name="T22" fmla="*/ 52 w 114"/>
              <a:gd name="T23" fmla="*/ 12 h 45"/>
              <a:gd name="T24" fmla="*/ 56 w 114"/>
              <a:gd name="T25" fmla="*/ 19 h 45"/>
              <a:gd name="T26" fmla="*/ 52 w 114"/>
              <a:gd name="T27" fmla="*/ 20 h 45"/>
              <a:gd name="T28" fmla="*/ 56 w 114"/>
              <a:gd name="T29" fmla="*/ 28 h 45"/>
              <a:gd name="T30" fmla="*/ 46 w 114"/>
              <a:gd name="T31" fmla="*/ 11 h 45"/>
              <a:gd name="T32" fmla="*/ 45 w 114"/>
              <a:gd name="T33" fmla="*/ 16 h 45"/>
              <a:gd name="T34" fmla="*/ 50 w 114"/>
              <a:gd name="T35" fmla="*/ 23 h 45"/>
              <a:gd name="T36" fmla="*/ 45 w 114"/>
              <a:gd name="T37" fmla="*/ 24 h 45"/>
              <a:gd name="T38" fmla="*/ 17 w 114"/>
              <a:gd name="T39" fmla="*/ 30 h 45"/>
              <a:gd name="T40" fmla="*/ 23 w 114"/>
              <a:gd name="T41" fmla="*/ 24 h 45"/>
              <a:gd name="T42" fmla="*/ 24 w 114"/>
              <a:gd name="T43" fmla="*/ 19 h 45"/>
              <a:gd name="T44" fmla="*/ 21 w 114"/>
              <a:gd name="T45" fmla="*/ 12 h 45"/>
              <a:gd name="T46" fmla="*/ 25 w 114"/>
              <a:gd name="T47" fmla="*/ 11 h 45"/>
              <a:gd name="T48" fmla="*/ 25 w 114"/>
              <a:gd name="T49" fmla="*/ 26 h 45"/>
              <a:gd name="T50" fmla="*/ 30 w 114"/>
              <a:gd name="T51" fmla="*/ 20 h 45"/>
              <a:gd name="T52" fmla="*/ 31 w 114"/>
              <a:gd name="T53" fmla="*/ 15 h 45"/>
              <a:gd name="T54" fmla="*/ 28 w 114"/>
              <a:gd name="T55" fmla="*/ 8 h 45"/>
              <a:gd name="T56" fmla="*/ 36 w 114"/>
              <a:gd name="T57" fmla="*/ 30 h 45"/>
              <a:gd name="T58" fmla="*/ 32 w 114"/>
              <a:gd name="T59" fmla="*/ 22 h 45"/>
              <a:gd name="T60" fmla="*/ 37 w 114"/>
              <a:gd name="T61" fmla="*/ 16 h 45"/>
              <a:gd name="T62" fmla="*/ 38 w 114"/>
              <a:gd name="T63" fmla="*/ 11 h 45"/>
              <a:gd name="T64" fmla="*/ 38 w 114"/>
              <a:gd name="T65" fmla="*/ 28 h 45"/>
              <a:gd name="T66" fmla="*/ 43 w 114"/>
              <a:gd name="T67" fmla="*/ 26 h 45"/>
              <a:gd name="T68" fmla="*/ 39 w 114"/>
              <a:gd name="T69" fmla="*/ 19 h 45"/>
              <a:gd name="T70" fmla="*/ 44 w 114"/>
              <a:gd name="T71" fmla="*/ 12 h 45"/>
              <a:gd name="T72" fmla="*/ 71 w 114"/>
              <a:gd name="T73" fmla="*/ 43 h 45"/>
              <a:gd name="T74" fmla="*/ 71 w 114"/>
              <a:gd name="T75" fmla="*/ 33 h 45"/>
              <a:gd name="T76" fmla="*/ 76 w 114"/>
              <a:gd name="T77" fmla="*/ 27 h 45"/>
              <a:gd name="T78" fmla="*/ 71 w 114"/>
              <a:gd name="T79" fmla="*/ 20 h 45"/>
              <a:gd name="T80" fmla="*/ 76 w 114"/>
              <a:gd name="T81" fmla="*/ 19 h 45"/>
              <a:gd name="T82" fmla="*/ 71 w 114"/>
              <a:gd name="T83" fmla="*/ 11 h 45"/>
              <a:gd name="T84" fmla="*/ 71 w 114"/>
              <a:gd name="T85" fmla="*/ 3 h 45"/>
              <a:gd name="T86" fmla="*/ 79 w 114"/>
              <a:gd name="T87" fmla="*/ 31 h 45"/>
              <a:gd name="T88" fmla="*/ 83 w 114"/>
              <a:gd name="T89" fmla="*/ 24 h 45"/>
              <a:gd name="T90" fmla="*/ 82 w 114"/>
              <a:gd name="T91" fmla="*/ 19 h 45"/>
              <a:gd name="T92" fmla="*/ 77 w 114"/>
              <a:gd name="T93" fmla="*/ 12 h 45"/>
              <a:gd name="T94" fmla="*/ 81 w 114"/>
              <a:gd name="T95" fmla="*/ 11 h 45"/>
              <a:gd name="T96" fmla="*/ 85 w 114"/>
              <a:gd name="T97" fmla="*/ 27 h 45"/>
              <a:gd name="T98" fmla="*/ 89 w 114"/>
              <a:gd name="T99" fmla="*/ 20 h 45"/>
              <a:gd name="T100" fmla="*/ 88 w 114"/>
              <a:gd name="T101" fmla="*/ 15 h 45"/>
              <a:gd name="T102" fmla="*/ 83 w 114"/>
              <a:gd name="T103" fmla="*/ 8 h 45"/>
              <a:gd name="T104" fmla="*/ 97 w 114"/>
              <a:gd name="T105" fmla="*/ 31 h 45"/>
              <a:gd name="T106" fmla="*/ 91 w 114"/>
              <a:gd name="T107" fmla="*/ 23 h 45"/>
              <a:gd name="T108" fmla="*/ 95 w 114"/>
              <a:gd name="T109" fmla="*/ 16 h 45"/>
              <a:gd name="T110" fmla="*/ 94 w 114"/>
              <a:gd name="T111" fmla="*/ 11 h 45"/>
              <a:gd name="T112" fmla="*/ 89 w 114"/>
              <a:gd name="T113" fmla="*/ 5 h 45"/>
              <a:gd name="T114" fmla="*/ 101 w 114"/>
              <a:gd name="T115" fmla="*/ 4 h 45"/>
              <a:gd name="T116" fmla="*/ 101 w 114"/>
              <a:gd name="T117" fmla="*/ 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4" h="45">
                <a:moveTo>
                  <a:pt x="16" y="0"/>
                </a:moveTo>
                <a:cubicBezTo>
                  <a:pt x="13" y="0"/>
                  <a:pt x="11" y="2"/>
                  <a:pt x="10" y="4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3"/>
                  <a:pt x="3" y="45"/>
                  <a:pt x="6" y="45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12" y="45"/>
                  <a:pt x="114" y="43"/>
                  <a:pt x="113" y="41"/>
                </a:cubicBezTo>
                <a:cubicBezTo>
                  <a:pt x="105" y="4"/>
                  <a:pt x="105" y="4"/>
                  <a:pt x="105" y="4"/>
                </a:cubicBezTo>
                <a:cubicBezTo>
                  <a:pt x="104" y="2"/>
                  <a:pt x="101" y="0"/>
                  <a:pt x="99" y="0"/>
                </a:cubicBezTo>
                <a:lnTo>
                  <a:pt x="16" y="0"/>
                </a:lnTo>
                <a:close/>
                <a:moveTo>
                  <a:pt x="79" y="3"/>
                </a:moveTo>
                <a:cubicBezTo>
                  <a:pt x="79" y="3"/>
                  <a:pt x="79" y="2"/>
                  <a:pt x="80" y="2"/>
                </a:cubicBezTo>
                <a:cubicBezTo>
                  <a:pt x="83" y="2"/>
                  <a:pt x="83" y="2"/>
                  <a:pt x="83" y="2"/>
                </a:cubicBezTo>
                <a:cubicBezTo>
                  <a:pt x="84" y="2"/>
                  <a:pt x="84" y="3"/>
                  <a:pt x="85" y="3"/>
                </a:cubicBezTo>
                <a:cubicBezTo>
                  <a:pt x="85" y="4"/>
                  <a:pt x="85" y="4"/>
                  <a:pt x="85" y="4"/>
                </a:cubicBezTo>
                <a:cubicBezTo>
                  <a:pt x="85" y="5"/>
                  <a:pt x="84" y="5"/>
                  <a:pt x="83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9" y="4"/>
                </a:cubicBezTo>
                <a:lnTo>
                  <a:pt x="79" y="3"/>
                </a:lnTo>
                <a:close/>
                <a:moveTo>
                  <a:pt x="64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1"/>
                  <a:pt x="69" y="11"/>
                  <a:pt x="69" y="11"/>
                </a:cubicBezTo>
                <a:cubicBezTo>
                  <a:pt x="64" y="11"/>
                  <a:pt x="64" y="11"/>
                  <a:pt x="64" y="11"/>
                </a:cubicBezTo>
                <a:lnTo>
                  <a:pt x="64" y="8"/>
                </a:lnTo>
                <a:close/>
                <a:moveTo>
                  <a:pt x="64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9" y="15"/>
                  <a:pt x="69" y="15"/>
                  <a:pt x="69" y="15"/>
                </a:cubicBezTo>
                <a:cubicBezTo>
                  <a:pt x="65" y="15"/>
                  <a:pt x="65" y="15"/>
                  <a:pt x="65" y="15"/>
                </a:cubicBezTo>
                <a:lnTo>
                  <a:pt x="64" y="12"/>
                </a:lnTo>
                <a:close/>
                <a:moveTo>
                  <a:pt x="65" y="16"/>
                </a:moveTo>
                <a:cubicBezTo>
                  <a:pt x="69" y="16"/>
                  <a:pt x="69" y="16"/>
                  <a:pt x="69" y="16"/>
                </a:cubicBezTo>
                <a:cubicBezTo>
                  <a:pt x="69" y="19"/>
                  <a:pt x="69" y="19"/>
                  <a:pt x="69" y="19"/>
                </a:cubicBezTo>
                <a:cubicBezTo>
                  <a:pt x="65" y="19"/>
                  <a:pt x="65" y="19"/>
                  <a:pt x="65" y="19"/>
                </a:cubicBezTo>
                <a:lnTo>
                  <a:pt x="65" y="16"/>
                </a:lnTo>
                <a:close/>
                <a:moveTo>
                  <a:pt x="65" y="20"/>
                </a:moveTo>
                <a:cubicBezTo>
                  <a:pt x="69" y="20"/>
                  <a:pt x="69" y="20"/>
                  <a:pt x="69" y="20"/>
                </a:cubicBezTo>
                <a:cubicBezTo>
                  <a:pt x="70" y="23"/>
                  <a:pt x="70" y="23"/>
                  <a:pt x="70" y="23"/>
                </a:cubicBezTo>
                <a:cubicBezTo>
                  <a:pt x="65" y="23"/>
                  <a:pt x="65" y="23"/>
                  <a:pt x="65" y="23"/>
                </a:cubicBezTo>
                <a:lnTo>
                  <a:pt x="65" y="20"/>
                </a:lnTo>
                <a:close/>
                <a:moveTo>
                  <a:pt x="65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7"/>
                  <a:pt x="70" y="27"/>
                  <a:pt x="70" y="27"/>
                </a:cubicBezTo>
                <a:cubicBezTo>
                  <a:pt x="65" y="27"/>
                  <a:pt x="65" y="27"/>
                  <a:pt x="65" y="27"/>
                </a:cubicBezTo>
                <a:lnTo>
                  <a:pt x="65" y="24"/>
                </a:lnTo>
                <a:close/>
                <a:moveTo>
                  <a:pt x="65" y="28"/>
                </a:moveTo>
                <a:cubicBezTo>
                  <a:pt x="70" y="28"/>
                  <a:pt x="70" y="28"/>
                  <a:pt x="70" y="28"/>
                </a:cubicBezTo>
                <a:cubicBezTo>
                  <a:pt x="70" y="31"/>
                  <a:pt x="70" y="31"/>
                  <a:pt x="70" y="31"/>
                </a:cubicBezTo>
                <a:cubicBezTo>
                  <a:pt x="65" y="31"/>
                  <a:pt x="65" y="31"/>
                  <a:pt x="65" y="31"/>
                </a:cubicBezTo>
                <a:lnTo>
                  <a:pt x="65" y="28"/>
                </a:lnTo>
                <a:close/>
                <a:moveTo>
                  <a:pt x="58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11"/>
                  <a:pt x="63" y="11"/>
                  <a:pt x="63" y="11"/>
                </a:cubicBezTo>
                <a:cubicBezTo>
                  <a:pt x="58" y="11"/>
                  <a:pt x="58" y="11"/>
                  <a:pt x="58" y="11"/>
                </a:cubicBezTo>
                <a:lnTo>
                  <a:pt x="58" y="8"/>
                </a:lnTo>
                <a:close/>
                <a:moveTo>
                  <a:pt x="58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5"/>
                  <a:pt x="63" y="15"/>
                  <a:pt x="63" y="15"/>
                </a:cubicBezTo>
                <a:cubicBezTo>
                  <a:pt x="58" y="15"/>
                  <a:pt x="58" y="15"/>
                  <a:pt x="58" y="15"/>
                </a:cubicBezTo>
                <a:lnTo>
                  <a:pt x="58" y="12"/>
                </a:lnTo>
                <a:close/>
                <a:moveTo>
                  <a:pt x="58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9"/>
                  <a:pt x="63" y="19"/>
                  <a:pt x="63" y="19"/>
                </a:cubicBezTo>
                <a:cubicBezTo>
                  <a:pt x="58" y="19"/>
                  <a:pt x="58" y="19"/>
                  <a:pt x="58" y="19"/>
                </a:cubicBezTo>
                <a:lnTo>
                  <a:pt x="58" y="16"/>
                </a:lnTo>
                <a:close/>
                <a:moveTo>
                  <a:pt x="58" y="20"/>
                </a:moveTo>
                <a:cubicBezTo>
                  <a:pt x="63" y="20"/>
                  <a:pt x="63" y="20"/>
                  <a:pt x="63" y="20"/>
                </a:cubicBezTo>
                <a:cubicBezTo>
                  <a:pt x="63" y="23"/>
                  <a:pt x="63" y="23"/>
                  <a:pt x="63" y="23"/>
                </a:cubicBezTo>
                <a:cubicBezTo>
                  <a:pt x="58" y="23"/>
                  <a:pt x="58" y="23"/>
                  <a:pt x="58" y="23"/>
                </a:cubicBezTo>
                <a:lnTo>
                  <a:pt x="58" y="20"/>
                </a:lnTo>
                <a:close/>
                <a:moveTo>
                  <a:pt x="58" y="24"/>
                </a:moveTo>
                <a:cubicBezTo>
                  <a:pt x="63" y="24"/>
                  <a:pt x="63" y="24"/>
                  <a:pt x="63" y="24"/>
                </a:cubicBezTo>
                <a:cubicBezTo>
                  <a:pt x="63" y="27"/>
                  <a:pt x="63" y="27"/>
                  <a:pt x="63" y="27"/>
                </a:cubicBezTo>
                <a:cubicBezTo>
                  <a:pt x="58" y="27"/>
                  <a:pt x="58" y="27"/>
                  <a:pt x="58" y="27"/>
                </a:cubicBezTo>
                <a:lnTo>
                  <a:pt x="58" y="24"/>
                </a:lnTo>
                <a:close/>
                <a:moveTo>
                  <a:pt x="58" y="28"/>
                </a:moveTo>
                <a:cubicBezTo>
                  <a:pt x="63" y="28"/>
                  <a:pt x="63" y="28"/>
                  <a:pt x="63" y="28"/>
                </a:cubicBezTo>
                <a:cubicBezTo>
                  <a:pt x="63" y="31"/>
                  <a:pt x="63" y="31"/>
                  <a:pt x="63" y="31"/>
                </a:cubicBezTo>
                <a:cubicBezTo>
                  <a:pt x="58" y="30"/>
                  <a:pt x="58" y="30"/>
                  <a:pt x="58" y="30"/>
                </a:cubicBezTo>
                <a:lnTo>
                  <a:pt x="58" y="28"/>
                </a:lnTo>
                <a:close/>
                <a:moveTo>
                  <a:pt x="52" y="8"/>
                </a:moveTo>
                <a:cubicBezTo>
                  <a:pt x="57" y="8"/>
                  <a:pt x="57" y="8"/>
                  <a:pt x="57" y="8"/>
                </a:cubicBezTo>
                <a:cubicBezTo>
                  <a:pt x="57" y="11"/>
                  <a:pt x="57" y="11"/>
                  <a:pt x="57" y="11"/>
                </a:cubicBezTo>
                <a:cubicBezTo>
                  <a:pt x="52" y="11"/>
                  <a:pt x="52" y="11"/>
                  <a:pt x="52" y="11"/>
                </a:cubicBezTo>
                <a:lnTo>
                  <a:pt x="52" y="8"/>
                </a:lnTo>
                <a:close/>
                <a:moveTo>
                  <a:pt x="52" y="12"/>
                </a:moveTo>
                <a:cubicBezTo>
                  <a:pt x="56" y="12"/>
                  <a:pt x="56" y="12"/>
                  <a:pt x="56" y="12"/>
                </a:cubicBezTo>
                <a:cubicBezTo>
                  <a:pt x="56" y="15"/>
                  <a:pt x="56" y="15"/>
                  <a:pt x="56" y="15"/>
                </a:cubicBezTo>
                <a:cubicBezTo>
                  <a:pt x="52" y="15"/>
                  <a:pt x="52" y="15"/>
                  <a:pt x="52" y="15"/>
                </a:cubicBezTo>
                <a:lnTo>
                  <a:pt x="52" y="12"/>
                </a:lnTo>
                <a:close/>
                <a:moveTo>
                  <a:pt x="52" y="16"/>
                </a:moveTo>
                <a:cubicBezTo>
                  <a:pt x="56" y="16"/>
                  <a:pt x="56" y="16"/>
                  <a:pt x="56" y="16"/>
                </a:cubicBezTo>
                <a:cubicBezTo>
                  <a:pt x="56" y="19"/>
                  <a:pt x="56" y="19"/>
                  <a:pt x="56" y="19"/>
                </a:cubicBezTo>
                <a:cubicBezTo>
                  <a:pt x="52" y="19"/>
                  <a:pt x="52" y="19"/>
                  <a:pt x="52" y="19"/>
                </a:cubicBezTo>
                <a:lnTo>
                  <a:pt x="52" y="16"/>
                </a:lnTo>
                <a:close/>
                <a:moveTo>
                  <a:pt x="52" y="20"/>
                </a:moveTo>
                <a:cubicBezTo>
                  <a:pt x="56" y="20"/>
                  <a:pt x="56" y="20"/>
                  <a:pt x="56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2" y="23"/>
                  <a:pt x="52" y="23"/>
                  <a:pt x="52" y="23"/>
                </a:cubicBezTo>
                <a:lnTo>
                  <a:pt x="52" y="20"/>
                </a:lnTo>
                <a:close/>
                <a:moveTo>
                  <a:pt x="52" y="24"/>
                </a:moveTo>
                <a:cubicBezTo>
                  <a:pt x="56" y="24"/>
                  <a:pt x="56" y="24"/>
                  <a:pt x="56" y="24"/>
                </a:cubicBezTo>
                <a:cubicBezTo>
                  <a:pt x="56" y="27"/>
                  <a:pt x="56" y="27"/>
                  <a:pt x="56" y="27"/>
                </a:cubicBezTo>
                <a:cubicBezTo>
                  <a:pt x="51" y="26"/>
                  <a:pt x="51" y="26"/>
                  <a:pt x="51" y="26"/>
                </a:cubicBezTo>
                <a:lnTo>
                  <a:pt x="52" y="24"/>
                </a:lnTo>
                <a:close/>
                <a:moveTo>
                  <a:pt x="51" y="28"/>
                </a:moveTo>
                <a:cubicBezTo>
                  <a:pt x="56" y="28"/>
                  <a:pt x="56" y="28"/>
                  <a:pt x="56" y="28"/>
                </a:cubicBezTo>
                <a:cubicBezTo>
                  <a:pt x="56" y="30"/>
                  <a:pt x="56" y="30"/>
                  <a:pt x="56" y="30"/>
                </a:cubicBezTo>
                <a:cubicBezTo>
                  <a:pt x="51" y="30"/>
                  <a:pt x="51" y="30"/>
                  <a:pt x="51" y="30"/>
                </a:cubicBezTo>
                <a:lnTo>
                  <a:pt x="51" y="28"/>
                </a:lnTo>
                <a:close/>
                <a:moveTo>
                  <a:pt x="46" y="8"/>
                </a:moveTo>
                <a:cubicBezTo>
                  <a:pt x="50" y="8"/>
                  <a:pt x="50" y="8"/>
                  <a:pt x="50" y="8"/>
                </a:cubicBezTo>
                <a:cubicBezTo>
                  <a:pt x="50" y="11"/>
                  <a:pt x="50" y="11"/>
                  <a:pt x="5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8"/>
                </a:lnTo>
                <a:close/>
                <a:moveTo>
                  <a:pt x="46" y="12"/>
                </a:moveTo>
                <a:cubicBezTo>
                  <a:pt x="50" y="12"/>
                  <a:pt x="50" y="12"/>
                  <a:pt x="50" y="12"/>
                </a:cubicBezTo>
                <a:cubicBezTo>
                  <a:pt x="50" y="15"/>
                  <a:pt x="50" y="15"/>
                  <a:pt x="50" y="15"/>
                </a:cubicBezTo>
                <a:cubicBezTo>
                  <a:pt x="46" y="15"/>
                  <a:pt x="46" y="15"/>
                  <a:pt x="46" y="15"/>
                </a:cubicBezTo>
                <a:lnTo>
                  <a:pt x="46" y="12"/>
                </a:lnTo>
                <a:close/>
                <a:moveTo>
                  <a:pt x="45" y="16"/>
                </a:moveTo>
                <a:cubicBezTo>
                  <a:pt x="50" y="16"/>
                  <a:pt x="50" y="16"/>
                  <a:pt x="50" y="16"/>
                </a:cubicBezTo>
                <a:cubicBezTo>
                  <a:pt x="50" y="19"/>
                  <a:pt x="50" y="19"/>
                  <a:pt x="50" y="19"/>
                </a:cubicBezTo>
                <a:cubicBezTo>
                  <a:pt x="45" y="19"/>
                  <a:pt x="45" y="19"/>
                  <a:pt x="45" y="19"/>
                </a:cubicBezTo>
                <a:lnTo>
                  <a:pt x="45" y="16"/>
                </a:lnTo>
                <a:close/>
                <a:moveTo>
                  <a:pt x="45" y="20"/>
                </a:moveTo>
                <a:cubicBezTo>
                  <a:pt x="50" y="20"/>
                  <a:pt x="50" y="20"/>
                  <a:pt x="50" y="20"/>
                </a:cubicBezTo>
                <a:cubicBezTo>
                  <a:pt x="50" y="23"/>
                  <a:pt x="50" y="23"/>
                  <a:pt x="50" y="23"/>
                </a:cubicBezTo>
                <a:cubicBezTo>
                  <a:pt x="45" y="23"/>
                  <a:pt x="45" y="23"/>
                  <a:pt x="45" y="23"/>
                </a:cubicBezTo>
                <a:lnTo>
                  <a:pt x="45" y="20"/>
                </a:lnTo>
                <a:close/>
                <a:moveTo>
                  <a:pt x="45" y="24"/>
                </a:moveTo>
                <a:cubicBezTo>
                  <a:pt x="50" y="24"/>
                  <a:pt x="50" y="24"/>
                  <a:pt x="50" y="24"/>
                </a:cubicBezTo>
                <a:cubicBezTo>
                  <a:pt x="50" y="26"/>
                  <a:pt x="50" y="26"/>
                  <a:pt x="50" y="26"/>
                </a:cubicBezTo>
                <a:cubicBezTo>
                  <a:pt x="45" y="26"/>
                  <a:pt x="45" y="26"/>
                  <a:pt x="45" y="26"/>
                </a:cubicBezTo>
                <a:lnTo>
                  <a:pt x="45" y="24"/>
                </a:lnTo>
                <a:close/>
                <a:moveTo>
                  <a:pt x="45" y="28"/>
                </a:moveTo>
                <a:cubicBezTo>
                  <a:pt x="50" y="28"/>
                  <a:pt x="50" y="28"/>
                  <a:pt x="50" y="28"/>
                </a:cubicBezTo>
                <a:cubicBezTo>
                  <a:pt x="49" y="30"/>
                  <a:pt x="49" y="30"/>
                  <a:pt x="49" y="30"/>
                </a:cubicBezTo>
                <a:cubicBezTo>
                  <a:pt x="44" y="30"/>
                  <a:pt x="44" y="30"/>
                  <a:pt x="44" y="30"/>
                </a:cubicBezTo>
                <a:lnTo>
                  <a:pt x="45" y="28"/>
                </a:lnTo>
                <a:close/>
                <a:moveTo>
                  <a:pt x="22" y="30"/>
                </a:moveTo>
                <a:cubicBezTo>
                  <a:pt x="17" y="30"/>
                  <a:pt x="17" y="30"/>
                  <a:pt x="17" y="30"/>
                </a:cubicBezTo>
                <a:cubicBezTo>
                  <a:pt x="18" y="27"/>
                  <a:pt x="18" y="27"/>
                  <a:pt x="18" y="27"/>
                </a:cubicBezTo>
                <a:cubicBezTo>
                  <a:pt x="23" y="27"/>
                  <a:pt x="23" y="27"/>
                  <a:pt x="23" y="27"/>
                </a:cubicBezTo>
                <a:lnTo>
                  <a:pt x="22" y="30"/>
                </a:lnTo>
                <a:close/>
                <a:moveTo>
                  <a:pt x="23" y="26"/>
                </a:moveTo>
                <a:cubicBezTo>
                  <a:pt x="18" y="26"/>
                  <a:pt x="18" y="26"/>
                  <a:pt x="18" y="26"/>
                </a:cubicBezTo>
                <a:cubicBezTo>
                  <a:pt x="18" y="24"/>
                  <a:pt x="18" y="24"/>
                  <a:pt x="18" y="24"/>
                </a:cubicBezTo>
                <a:cubicBezTo>
                  <a:pt x="23" y="24"/>
                  <a:pt x="23" y="24"/>
                  <a:pt x="23" y="24"/>
                </a:cubicBezTo>
                <a:lnTo>
                  <a:pt x="23" y="26"/>
                </a:lnTo>
                <a:close/>
                <a:moveTo>
                  <a:pt x="23" y="22"/>
                </a:moveTo>
                <a:cubicBezTo>
                  <a:pt x="19" y="22"/>
                  <a:pt x="19" y="22"/>
                  <a:pt x="19" y="22"/>
                </a:cubicBezTo>
                <a:cubicBezTo>
                  <a:pt x="19" y="20"/>
                  <a:pt x="19" y="20"/>
                  <a:pt x="19" y="20"/>
                </a:cubicBezTo>
                <a:cubicBezTo>
                  <a:pt x="24" y="20"/>
                  <a:pt x="24" y="20"/>
                  <a:pt x="24" y="20"/>
                </a:cubicBezTo>
                <a:lnTo>
                  <a:pt x="23" y="22"/>
                </a:lnTo>
                <a:close/>
                <a:moveTo>
                  <a:pt x="24" y="19"/>
                </a:moveTo>
                <a:cubicBezTo>
                  <a:pt x="19" y="18"/>
                  <a:pt x="19" y="18"/>
                  <a:pt x="19" y="18"/>
                </a:cubicBezTo>
                <a:cubicBezTo>
                  <a:pt x="20" y="16"/>
                  <a:pt x="20" y="16"/>
                  <a:pt x="2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4" y="19"/>
                </a:lnTo>
                <a:close/>
                <a:moveTo>
                  <a:pt x="25" y="15"/>
                </a:moveTo>
                <a:cubicBezTo>
                  <a:pt x="20" y="15"/>
                  <a:pt x="20" y="15"/>
                  <a:pt x="20" y="15"/>
                </a:cubicBezTo>
                <a:cubicBezTo>
                  <a:pt x="21" y="12"/>
                  <a:pt x="21" y="12"/>
                  <a:pt x="21" y="12"/>
                </a:cubicBezTo>
                <a:cubicBezTo>
                  <a:pt x="25" y="12"/>
                  <a:pt x="25" y="12"/>
                  <a:pt x="25" y="12"/>
                </a:cubicBezTo>
                <a:lnTo>
                  <a:pt x="25" y="15"/>
                </a:lnTo>
                <a:close/>
                <a:moveTo>
                  <a:pt x="25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8"/>
                  <a:pt x="26" y="8"/>
                  <a:pt x="26" y="8"/>
                </a:cubicBezTo>
                <a:lnTo>
                  <a:pt x="25" y="11"/>
                </a:lnTo>
                <a:close/>
                <a:moveTo>
                  <a:pt x="29" y="30"/>
                </a:moveTo>
                <a:cubicBezTo>
                  <a:pt x="24" y="30"/>
                  <a:pt x="24" y="30"/>
                  <a:pt x="24" y="30"/>
                </a:cubicBezTo>
                <a:cubicBezTo>
                  <a:pt x="24" y="27"/>
                  <a:pt x="24" y="27"/>
                  <a:pt x="24" y="27"/>
                </a:cubicBezTo>
                <a:cubicBezTo>
                  <a:pt x="29" y="28"/>
                  <a:pt x="29" y="28"/>
                  <a:pt x="29" y="28"/>
                </a:cubicBezTo>
                <a:lnTo>
                  <a:pt x="29" y="30"/>
                </a:lnTo>
                <a:close/>
                <a:moveTo>
                  <a:pt x="29" y="26"/>
                </a:moveTo>
                <a:cubicBezTo>
                  <a:pt x="25" y="26"/>
                  <a:pt x="25" y="26"/>
                  <a:pt x="25" y="26"/>
                </a:cubicBezTo>
                <a:cubicBezTo>
                  <a:pt x="25" y="24"/>
                  <a:pt x="25" y="24"/>
                  <a:pt x="25" y="24"/>
                </a:cubicBezTo>
                <a:cubicBezTo>
                  <a:pt x="30" y="24"/>
                  <a:pt x="30" y="24"/>
                  <a:pt x="30" y="24"/>
                </a:cubicBezTo>
                <a:lnTo>
                  <a:pt x="29" y="26"/>
                </a:lnTo>
                <a:close/>
                <a:moveTo>
                  <a:pt x="30" y="22"/>
                </a:moveTo>
                <a:cubicBezTo>
                  <a:pt x="25" y="22"/>
                  <a:pt x="25" y="22"/>
                  <a:pt x="25" y="22"/>
                </a:cubicBezTo>
                <a:cubicBezTo>
                  <a:pt x="26" y="20"/>
                  <a:pt x="26" y="20"/>
                  <a:pt x="26" y="20"/>
                </a:cubicBezTo>
                <a:cubicBezTo>
                  <a:pt x="30" y="20"/>
                  <a:pt x="30" y="20"/>
                  <a:pt x="30" y="20"/>
                </a:cubicBezTo>
                <a:lnTo>
                  <a:pt x="30" y="22"/>
                </a:lnTo>
                <a:close/>
                <a:moveTo>
                  <a:pt x="31" y="19"/>
                </a:moveTo>
                <a:cubicBezTo>
                  <a:pt x="26" y="19"/>
                  <a:pt x="26" y="19"/>
                  <a:pt x="26" y="19"/>
                </a:cubicBezTo>
                <a:cubicBezTo>
                  <a:pt x="26" y="16"/>
                  <a:pt x="26" y="16"/>
                  <a:pt x="26" y="16"/>
                </a:cubicBezTo>
                <a:cubicBezTo>
                  <a:pt x="31" y="16"/>
                  <a:pt x="31" y="16"/>
                  <a:pt x="31" y="16"/>
                </a:cubicBezTo>
                <a:lnTo>
                  <a:pt x="31" y="19"/>
                </a:lnTo>
                <a:close/>
                <a:moveTo>
                  <a:pt x="31" y="15"/>
                </a:moveTo>
                <a:cubicBezTo>
                  <a:pt x="26" y="15"/>
                  <a:pt x="26" y="15"/>
                  <a:pt x="26" y="15"/>
                </a:cubicBezTo>
                <a:cubicBezTo>
                  <a:pt x="27" y="12"/>
                  <a:pt x="27" y="12"/>
                  <a:pt x="27" y="12"/>
                </a:cubicBezTo>
                <a:cubicBezTo>
                  <a:pt x="31" y="12"/>
                  <a:pt x="31" y="12"/>
                  <a:pt x="31" y="12"/>
                </a:cubicBezTo>
                <a:lnTo>
                  <a:pt x="31" y="15"/>
                </a:lnTo>
                <a:close/>
                <a:moveTo>
                  <a:pt x="32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8"/>
                  <a:pt x="28" y="8"/>
                  <a:pt x="28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11"/>
                </a:lnTo>
                <a:close/>
                <a:moveTo>
                  <a:pt x="36" y="30"/>
                </a:moveTo>
                <a:cubicBezTo>
                  <a:pt x="31" y="30"/>
                  <a:pt x="31" y="30"/>
                  <a:pt x="31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0"/>
                </a:lnTo>
                <a:close/>
                <a:moveTo>
                  <a:pt x="36" y="26"/>
                </a:move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2" y="24"/>
                  <a:pt x="32" y="24"/>
                </a:cubicBezTo>
                <a:cubicBezTo>
                  <a:pt x="36" y="24"/>
                  <a:pt x="36" y="24"/>
                  <a:pt x="36" y="24"/>
                </a:cubicBezTo>
                <a:lnTo>
                  <a:pt x="36" y="26"/>
                </a:lnTo>
                <a:close/>
                <a:moveTo>
                  <a:pt x="37" y="22"/>
                </a:moveTo>
                <a:cubicBezTo>
                  <a:pt x="32" y="22"/>
                  <a:pt x="32" y="22"/>
                  <a:pt x="32" y="22"/>
                </a:cubicBezTo>
                <a:cubicBezTo>
                  <a:pt x="32" y="20"/>
                  <a:pt x="32" y="20"/>
                  <a:pt x="32" y="20"/>
                </a:cubicBezTo>
                <a:cubicBezTo>
                  <a:pt x="37" y="20"/>
                  <a:pt x="37" y="20"/>
                  <a:pt x="37" y="20"/>
                </a:cubicBezTo>
                <a:lnTo>
                  <a:pt x="37" y="22"/>
                </a:lnTo>
                <a:close/>
                <a:moveTo>
                  <a:pt x="37" y="19"/>
                </a:moveTo>
                <a:cubicBezTo>
                  <a:pt x="32" y="19"/>
                  <a:pt x="32" y="19"/>
                  <a:pt x="32" y="19"/>
                </a:cubicBezTo>
                <a:cubicBezTo>
                  <a:pt x="33" y="16"/>
                  <a:pt x="33" y="16"/>
                  <a:pt x="33" y="16"/>
                </a:cubicBezTo>
                <a:cubicBezTo>
                  <a:pt x="37" y="16"/>
                  <a:pt x="37" y="16"/>
                  <a:pt x="37" y="16"/>
                </a:cubicBezTo>
                <a:lnTo>
                  <a:pt x="37" y="19"/>
                </a:lnTo>
                <a:close/>
                <a:moveTo>
                  <a:pt x="37" y="15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2"/>
                  <a:pt x="33" y="12"/>
                  <a:pt x="33" y="12"/>
                </a:cubicBezTo>
                <a:cubicBezTo>
                  <a:pt x="38" y="12"/>
                  <a:pt x="38" y="12"/>
                  <a:pt x="38" y="12"/>
                </a:cubicBezTo>
                <a:lnTo>
                  <a:pt x="37" y="15"/>
                </a:lnTo>
                <a:close/>
                <a:moveTo>
                  <a:pt x="38" y="11"/>
                </a:moveTo>
                <a:cubicBezTo>
                  <a:pt x="33" y="11"/>
                  <a:pt x="33" y="11"/>
                  <a:pt x="33" y="11"/>
                </a:cubicBezTo>
                <a:cubicBezTo>
                  <a:pt x="34" y="8"/>
                  <a:pt x="34" y="8"/>
                  <a:pt x="34" y="8"/>
                </a:cubicBezTo>
                <a:cubicBezTo>
                  <a:pt x="38" y="8"/>
                  <a:pt x="38" y="8"/>
                  <a:pt x="38" y="8"/>
                </a:cubicBezTo>
                <a:lnTo>
                  <a:pt x="38" y="11"/>
                </a:lnTo>
                <a:close/>
                <a:moveTo>
                  <a:pt x="43" y="30"/>
                </a:moveTo>
                <a:cubicBezTo>
                  <a:pt x="38" y="30"/>
                  <a:pt x="38" y="30"/>
                  <a:pt x="38" y="30"/>
                </a:cubicBezTo>
                <a:cubicBezTo>
                  <a:pt x="38" y="28"/>
                  <a:pt x="38" y="28"/>
                  <a:pt x="38" y="28"/>
                </a:cubicBezTo>
                <a:cubicBezTo>
                  <a:pt x="43" y="28"/>
                  <a:pt x="43" y="28"/>
                  <a:pt x="43" y="28"/>
                </a:cubicBezTo>
                <a:lnTo>
                  <a:pt x="43" y="30"/>
                </a:lnTo>
                <a:close/>
                <a:moveTo>
                  <a:pt x="43" y="26"/>
                </a:moveTo>
                <a:cubicBezTo>
                  <a:pt x="38" y="26"/>
                  <a:pt x="38" y="26"/>
                  <a:pt x="38" y="26"/>
                </a:cubicBezTo>
                <a:cubicBezTo>
                  <a:pt x="38" y="24"/>
                  <a:pt x="38" y="24"/>
                  <a:pt x="38" y="24"/>
                </a:cubicBezTo>
                <a:cubicBezTo>
                  <a:pt x="43" y="24"/>
                  <a:pt x="43" y="24"/>
                  <a:pt x="43" y="24"/>
                </a:cubicBezTo>
                <a:lnTo>
                  <a:pt x="43" y="26"/>
                </a:lnTo>
                <a:close/>
                <a:moveTo>
                  <a:pt x="43" y="23"/>
                </a:moveTo>
                <a:cubicBezTo>
                  <a:pt x="38" y="22"/>
                  <a:pt x="38" y="22"/>
                  <a:pt x="38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43" y="20"/>
                  <a:pt x="43" y="20"/>
                  <a:pt x="43" y="20"/>
                </a:cubicBezTo>
                <a:lnTo>
                  <a:pt x="43" y="23"/>
                </a:lnTo>
                <a:close/>
                <a:moveTo>
                  <a:pt x="43" y="19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6"/>
                  <a:pt x="39" y="16"/>
                  <a:pt x="39" y="16"/>
                </a:cubicBezTo>
                <a:cubicBezTo>
                  <a:pt x="44" y="16"/>
                  <a:pt x="44" y="16"/>
                  <a:pt x="44" y="16"/>
                </a:cubicBezTo>
                <a:lnTo>
                  <a:pt x="43" y="19"/>
                </a:lnTo>
                <a:close/>
                <a:moveTo>
                  <a:pt x="44" y="15"/>
                </a:moveTo>
                <a:cubicBezTo>
                  <a:pt x="39" y="15"/>
                  <a:pt x="39" y="15"/>
                  <a:pt x="39" y="15"/>
                </a:cubicBezTo>
                <a:cubicBezTo>
                  <a:pt x="39" y="12"/>
                  <a:pt x="39" y="12"/>
                  <a:pt x="39" y="12"/>
                </a:cubicBezTo>
                <a:cubicBezTo>
                  <a:pt x="44" y="12"/>
                  <a:pt x="44" y="12"/>
                  <a:pt x="44" y="12"/>
                </a:cubicBezTo>
                <a:lnTo>
                  <a:pt x="44" y="15"/>
                </a:lnTo>
                <a:close/>
                <a:moveTo>
                  <a:pt x="44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8"/>
                  <a:pt x="40" y="8"/>
                  <a:pt x="40" y="8"/>
                </a:cubicBezTo>
                <a:cubicBezTo>
                  <a:pt x="44" y="8"/>
                  <a:pt x="44" y="8"/>
                  <a:pt x="44" y="8"/>
                </a:cubicBezTo>
                <a:lnTo>
                  <a:pt x="44" y="11"/>
                </a:lnTo>
                <a:close/>
                <a:moveTo>
                  <a:pt x="71" y="43"/>
                </a:moveTo>
                <a:cubicBezTo>
                  <a:pt x="71" y="44"/>
                  <a:pt x="71" y="44"/>
                  <a:pt x="70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4" y="44"/>
                  <a:pt x="43" y="44"/>
                  <a:pt x="43" y="4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2"/>
                  <a:pt x="44" y="32"/>
                  <a:pt x="45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70" y="32"/>
                  <a:pt x="71" y="32"/>
                  <a:pt x="71" y="33"/>
                </a:cubicBezTo>
                <a:lnTo>
                  <a:pt x="71" y="43"/>
                </a:lnTo>
                <a:close/>
                <a:moveTo>
                  <a:pt x="77" y="31"/>
                </a:moveTo>
                <a:cubicBezTo>
                  <a:pt x="72" y="31"/>
                  <a:pt x="72" y="31"/>
                  <a:pt x="72" y="31"/>
                </a:cubicBezTo>
                <a:cubicBezTo>
                  <a:pt x="72" y="28"/>
                  <a:pt x="72" y="28"/>
                  <a:pt x="72" y="28"/>
                </a:cubicBezTo>
                <a:cubicBezTo>
                  <a:pt x="77" y="28"/>
                  <a:pt x="77" y="28"/>
                  <a:pt x="77" y="28"/>
                </a:cubicBezTo>
                <a:lnTo>
                  <a:pt x="77" y="31"/>
                </a:lnTo>
                <a:close/>
                <a:moveTo>
                  <a:pt x="76" y="27"/>
                </a:moveTo>
                <a:cubicBezTo>
                  <a:pt x="72" y="27"/>
                  <a:pt x="72" y="27"/>
                  <a:pt x="72" y="27"/>
                </a:cubicBezTo>
                <a:cubicBezTo>
                  <a:pt x="71" y="24"/>
                  <a:pt x="71" y="24"/>
                  <a:pt x="71" y="24"/>
                </a:cubicBezTo>
                <a:cubicBezTo>
                  <a:pt x="76" y="24"/>
                  <a:pt x="76" y="24"/>
                  <a:pt x="76" y="24"/>
                </a:cubicBezTo>
                <a:lnTo>
                  <a:pt x="76" y="27"/>
                </a:lnTo>
                <a:close/>
                <a:moveTo>
                  <a:pt x="76" y="23"/>
                </a:moveTo>
                <a:cubicBezTo>
                  <a:pt x="71" y="23"/>
                  <a:pt x="71" y="23"/>
                  <a:pt x="71" y="23"/>
                </a:cubicBezTo>
                <a:cubicBezTo>
                  <a:pt x="71" y="20"/>
                  <a:pt x="71" y="20"/>
                  <a:pt x="71" y="20"/>
                </a:cubicBezTo>
                <a:cubicBezTo>
                  <a:pt x="76" y="20"/>
                  <a:pt x="76" y="20"/>
                  <a:pt x="76" y="20"/>
                </a:cubicBezTo>
                <a:lnTo>
                  <a:pt x="76" y="23"/>
                </a:lnTo>
                <a:close/>
                <a:moveTo>
                  <a:pt x="76" y="19"/>
                </a:moveTo>
                <a:cubicBezTo>
                  <a:pt x="71" y="19"/>
                  <a:pt x="71" y="19"/>
                  <a:pt x="71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6" y="16"/>
                  <a:pt x="76" y="16"/>
                  <a:pt x="76" y="16"/>
                </a:cubicBezTo>
                <a:lnTo>
                  <a:pt x="76" y="19"/>
                </a:lnTo>
                <a:close/>
                <a:moveTo>
                  <a:pt x="75" y="15"/>
                </a:moveTo>
                <a:cubicBezTo>
                  <a:pt x="71" y="15"/>
                  <a:pt x="71" y="15"/>
                  <a:pt x="71" y="15"/>
                </a:cubicBezTo>
                <a:cubicBezTo>
                  <a:pt x="71" y="12"/>
                  <a:pt x="71" y="12"/>
                  <a:pt x="71" y="12"/>
                </a:cubicBezTo>
                <a:cubicBezTo>
                  <a:pt x="75" y="12"/>
                  <a:pt x="75" y="12"/>
                  <a:pt x="75" y="12"/>
                </a:cubicBezTo>
                <a:lnTo>
                  <a:pt x="75" y="15"/>
                </a:lnTo>
                <a:close/>
                <a:moveTo>
                  <a:pt x="75" y="11"/>
                </a:moveTo>
                <a:cubicBezTo>
                  <a:pt x="71" y="11"/>
                  <a:pt x="71" y="11"/>
                  <a:pt x="71" y="11"/>
                </a:cubicBezTo>
                <a:cubicBezTo>
                  <a:pt x="70" y="8"/>
                  <a:pt x="70" y="8"/>
                  <a:pt x="70" y="8"/>
                </a:cubicBezTo>
                <a:cubicBezTo>
                  <a:pt x="75" y="8"/>
                  <a:pt x="75" y="8"/>
                  <a:pt x="75" y="8"/>
                </a:cubicBezTo>
                <a:lnTo>
                  <a:pt x="75" y="11"/>
                </a:lnTo>
                <a:close/>
                <a:moveTo>
                  <a:pt x="75" y="5"/>
                </a:moveTo>
                <a:cubicBezTo>
                  <a:pt x="72" y="5"/>
                  <a:pt x="72" y="5"/>
                  <a:pt x="72" y="5"/>
                </a:cubicBezTo>
                <a:cubicBezTo>
                  <a:pt x="72" y="5"/>
                  <a:pt x="71" y="5"/>
                  <a:pt x="71" y="4"/>
                </a:cubicBezTo>
                <a:cubicBezTo>
                  <a:pt x="71" y="3"/>
                  <a:pt x="71" y="3"/>
                  <a:pt x="71" y="3"/>
                </a:cubicBezTo>
                <a:cubicBezTo>
                  <a:pt x="71" y="3"/>
                  <a:pt x="71" y="2"/>
                  <a:pt x="72" y="2"/>
                </a:cubicBezTo>
                <a:cubicBezTo>
                  <a:pt x="75" y="2"/>
                  <a:pt x="75" y="2"/>
                  <a:pt x="75" y="2"/>
                </a:cubicBezTo>
                <a:cubicBezTo>
                  <a:pt x="76" y="2"/>
                  <a:pt x="76" y="3"/>
                  <a:pt x="76" y="3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5"/>
                  <a:pt x="76" y="5"/>
                  <a:pt x="75" y="5"/>
                </a:cubicBezTo>
                <a:close/>
                <a:moveTo>
                  <a:pt x="84" y="31"/>
                </a:moveTo>
                <a:cubicBezTo>
                  <a:pt x="79" y="31"/>
                  <a:pt x="79" y="31"/>
                  <a:pt x="79" y="31"/>
                </a:cubicBezTo>
                <a:cubicBezTo>
                  <a:pt x="78" y="28"/>
                  <a:pt x="78" y="28"/>
                  <a:pt x="78" y="28"/>
                </a:cubicBezTo>
                <a:cubicBezTo>
                  <a:pt x="83" y="28"/>
                  <a:pt x="83" y="28"/>
                  <a:pt x="83" y="28"/>
                </a:cubicBezTo>
                <a:lnTo>
                  <a:pt x="84" y="31"/>
                </a:lnTo>
                <a:close/>
                <a:moveTo>
                  <a:pt x="83" y="27"/>
                </a:moveTo>
                <a:cubicBezTo>
                  <a:pt x="78" y="27"/>
                  <a:pt x="78" y="27"/>
                  <a:pt x="78" y="27"/>
                </a:cubicBezTo>
                <a:cubicBezTo>
                  <a:pt x="78" y="24"/>
                  <a:pt x="78" y="24"/>
                  <a:pt x="78" y="24"/>
                </a:cubicBezTo>
                <a:cubicBezTo>
                  <a:pt x="83" y="24"/>
                  <a:pt x="83" y="24"/>
                  <a:pt x="83" y="24"/>
                </a:cubicBezTo>
                <a:lnTo>
                  <a:pt x="83" y="27"/>
                </a:lnTo>
                <a:close/>
                <a:moveTo>
                  <a:pt x="83" y="23"/>
                </a:moveTo>
                <a:cubicBezTo>
                  <a:pt x="78" y="23"/>
                  <a:pt x="78" y="23"/>
                  <a:pt x="78" y="23"/>
                </a:cubicBezTo>
                <a:cubicBezTo>
                  <a:pt x="78" y="20"/>
                  <a:pt x="78" y="20"/>
                  <a:pt x="78" y="20"/>
                </a:cubicBezTo>
                <a:cubicBezTo>
                  <a:pt x="82" y="20"/>
                  <a:pt x="82" y="20"/>
                  <a:pt x="82" y="20"/>
                </a:cubicBezTo>
                <a:lnTo>
                  <a:pt x="83" y="23"/>
                </a:lnTo>
                <a:close/>
                <a:moveTo>
                  <a:pt x="82" y="19"/>
                </a:moveTo>
                <a:cubicBezTo>
                  <a:pt x="78" y="19"/>
                  <a:pt x="78" y="19"/>
                  <a:pt x="78" y="19"/>
                </a:cubicBezTo>
                <a:cubicBezTo>
                  <a:pt x="77" y="16"/>
                  <a:pt x="77" y="16"/>
                  <a:pt x="77" y="16"/>
                </a:cubicBezTo>
                <a:cubicBezTo>
                  <a:pt x="82" y="16"/>
                  <a:pt x="82" y="16"/>
                  <a:pt x="82" y="16"/>
                </a:cubicBezTo>
                <a:lnTo>
                  <a:pt x="82" y="19"/>
                </a:lnTo>
                <a:close/>
                <a:moveTo>
                  <a:pt x="82" y="15"/>
                </a:moveTo>
                <a:cubicBezTo>
                  <a:pt x="77" y="15"/>
                  <a:pt x="77" y="15"/>
                  <a:pt x="77" y="15"/>
                </a:cubicBezTo>
                <a:cubicBezTo>
                  <a:pt x="77" y="12"/>
                  <a:pt x="77" y="12"/>
                  <a:pt x="77" y="12"/>
                </a:cubicBezTo>
                <a:cubicBezTo>
                  <a:pt x="81" y="12"/>
                  <a:pt x="81" y="12"/>
                  <a:pt x="81" y="12"/>
                </a:cubicBezTo>
                <a:lnTo>
                  <a:pt x="82" y="15"/>
                </a:lnTo>
                <a:close/>
                <a:moveTo>
                  <a:pt x="81" y="11"/>
                </a:move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7" y="8"/>
                  <a:pt x="77" y="8"/>
                </a:cubicBezTo>
                <a:cubicBezTo>
                  <a:pt x="81" y="8"/>
                  <a:pt x="81" y="8"/>
                  <a:pt x="81" y="8"/>
                </a:cubicBezTo>
                <a:lnTo>
                  <a:pt x="81" y="11"/>
                </a:lnTo>
                <a:close/>
                <a:moveTo>
                  <a:pt x="90" y="31"/>
                </a:moveTo>
                <a:cubicBezTo>
                  <a:pt x="85" y="31"/>
                  <a:pt x="85" y="31"/>
                  <a:pt x="85" y="31"/>
                </a:cubicBezTo>
                <a:cubicBezTo>
                  <a:pt x="85" y="28"/>
                  <a:pt x="85" y="28"/>
                  <a:pt x="85" y="28"/>
                </a:cubicBezTo>
                <a:cubicBezTo>
                  <a:pt x="90" y="28"/>
                  <a:pt x="90" y="28"/>
                  <a:pt x="90" y="28"/>
                </a:cubicBezTo>
                <a:lnTo>
                  <a:pt x="90" y="31"/>
                </a:lnTo>
                <a:close/>
                <a:moveTo>
                  <a:pt x="90" y="27"/>
                </a:moveTo>
                <a:cubicBezTo>
                  <a:pt x="85" y="27"/>
                  <a:pt x="85" y="27"/>
                  <a:pt x="85" y="27"/>
                </a:cubicBezTo>
                <a:cubicBezTo>
                  <a:pt x="85" y="24"/>
                  <a:pt x="85" y="24"/>
                  <a:pt x="85" y="24"/>
                </a:cubicBezTo>
                <a:cubicBezTo>
                  <a:pt x="89" y="24"/>
                  <a:pt x="89" y="24"/>
                  <a:pt x="89" y="24"/>
                </a:cubicBezTo>
                <a:lnTo>
                  <a:pt x="90" y="27"/>
                </a:lnTo>
                <a:close/>
                <a:moveTo>
                  <a:pt x="89" y="23"/>
                </a:moveTo>
                <a:cubicBezTo>
                  <a:pt x="84" y="23"/>
                  <a:pt x="84" y="23"/>
                  <a:pt x="84" y="23"/>
                </a:cubicBezTo>
                <a:cubicBezTo>
                  <a:pt x="84" y="20"/>
                  <a:pt x="84" y="20"/>
                  <a:pt x="84" y="20"/>
                </a:cubicBezTo>
                <a:cubicBezTo>
                  <a:pt x="89" y="20"/>
                  <a:pt x="89" y="20"/>
                  <a:pt x="89" y="20"/>
                </a:cubicBezTo>
                <a:lnTo>
                  <a:pt x="89" y="23"/>
                </a:lnTo>
                <a:close/>
                <a:moveTo>
                  <a:pt x="89" y="19"/>
                </a:moveTo>
                <a:cubicBezTo>
                  <a:pt x="84" y="19"/>
                  <a:pt x="84" y="19"/>
                  <a:pt x="84" y="19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lnTo>
                  <a:pt x="89" y="19"/>
                </a:lnTo>
                <a:close/>
                <a:moveTo>
                  <a:pt x="88" y="15"/>
                </a:moveTo>
                <a:cubicBezTo>
                  <a:pt x="84" y="15"/>
                  <a:pt x="84" y="15"/>
                  <a:pt x="84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88" y="12"/>
                  <a:pt x="88" y="12"/>
                  <a:pt x="88" y="12"/>
                </a:cubicBezTo>
                <a:lnTo>
                  <a:pt x="88" y="15"/>
                </a:lnTo>
                <a:close/>
                <a:moveTo>
                  <a:pt x="88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8"/>
                  <a:pt x="83" y="8"/>
                  <a:pt x="83" y="8"/>
                </a:cubicBezTo>
                <a:cubicBezTo>
                  <a:pt x="87" y="8"/>
                  <a:pt x="87" y="8"/>
                  <a:pt x="87" y="8"/>
                </a:cubicBezTo>
                <a:lnTo>
                  <a:pt x="88" y="11"/>
                </a:lnTo>
                <a:close/>
                <a:moveTo>
                  <a:pt x="97" y="31"/>
                </a:moveTo>
                <a:cubicBezTo>
                  <a:pt x="92" y="31"/>
                  <a:pt x="92" y="31"/>
                  <a:pt x="92" y="31"/>
                </a:cubicBezTo>
                <a:cubicBezTo>
                  <a:pt x="92" y="28"/>
                  <a:pt x="92" y="28"/>
                  <a:pt x="92" y="28"/>
                </a:cubicBezTo>
                <a:cubicBezTo>
                  <a:pt x="97" y="28"/>
                  <a:pt x="97" y="28"/>
                  <a:pt x="97" y="28"/>
                </a:cubicBezTo>
                <a:lnTo>
                  <a:pt x="97" y="31"/>
                </a:lnTo>
                <a:close/>
                <a:moveTo>
                  <a:pt x="97" y="27"/>
                </a:moveTo>
                <a:cubicBezTo>
                  <a:pt x="92" y="27"/>
                  <a:pt x="92" y="27"/>
                  <a:pt x="92" y="27"/>
                </a:cubicBezTo>
                <a:cubicBezTo>
                  <a:pt x="91" y="24"/>
                  <a:pt x="91" y="24"/>
                  <a:pt x="91" y="24"/>
                </a:cubicBezTo>
                <a:cubicBezTo>
                  <a:pt x="96" y="24"/>
                  <a:pt x="96" y="24"/>
                  <a:pt x="96" y="24"/>
                </a:cubicBezTo>
                <a:lnTo>
                  <a:pt x="97" y="27"/>
                </a:lnTo>
                <a:close/>
                <a:moveTo>
                  <a:pt x="96" y="23"/>
                </a:moveTo>
                <a:cubicBezTo>
                  <a:pt x="91" y="23"/>
                  <a:pt x="91" y="23"/>
                  <a:pt x="91" y="23"/>
                </a:cubicBezTo>
                <a:cubicBezTo>
                  <a:pt x="91" y="20"/>
                  <a:pt x="91" y="20"/>
                  <a:pt x="91" y="20"/>
                </a:cubicBezTo>
                <a:cubicBezTo>
                  <a:pt x="95" y="20"/>
                  <a:pt x="95" y="20"/>
                  <a:pt x="95" y="20"/>
                </a:cubicBezTo>
                <a:lnTo>
                  <a:pt x="96" y="23"/>
                </a:lnTo>
                <a:close/>
                <a:moveTo>
                  <a:pt x="95" y="19"/>
                </a:moveTo>
                <a:cubicBezTo>
                  <a:pt x="90" y="19"/>
                  <a:pt x="90" y="19"/>
                  <a:pt x="90" y="19"/>
                </a:cubicBezTo>
                <a:cubicBezTo>
                  <a:pt x="90" y="16"/>
                  <a:pt x="90" y="16"/>
                  <a:pt x="90" y="16"/>
                </a:cubicBezTo>
                <a:cubicBezTo>
                  <a:pt x="95" y="16"/>
                  <a:pt x="95" y="16"/>
                  <a:pt x="95" y="16"/>
                </a:cubicBezTo>
                <a:lnTo>
                  <a:pt x="95" y="19"/>
                </a:lnTo>
                <a:close/>
                <a:moveTo>
                  <a:pt x="94" y="15"/>
                </a:moveTo>
                <a:cubicBezTo>
                  <a:pt x="90" y="15"/>
                  <a:pt x="90" y="15"/>
                  <a:pt x="90" y="15"/>
                </a:cubicBezTo>
                <a:cubicBezTo>
                  <a:pt x="89" y="12"/>
                  <a:pt x="89" y="12"/>
                  <a:pt x="89" y="12"/>
                </a:cubicBezTo>
                <a:cubicBezTo>
                  <a:pt x="94" y="12"/>
                  <a:pt x="94" y="12"/>
                  <a:pt x="94" y="12"/>
                </a:cubicBezTo>
                <a:lnTo>
                  <a:pt x="94" y="15"/>
                </a:lnTo>
                <a:close/>
                <a:moveTo>
                  <a:pt x="94" y="11"/>
                </a:moveTo>
                <a:cubicBezTo>
                  <a:pt x="89" y="11"/>
                  <a:pt x="89" y="11"/>
                  <a:pt x="89" y="11"/>
                </a:cubicBezTo>
                <a:cubicBezTo>
                  <a:pt x="89" y="8"/>
                  <a:pt x="89" y="8"/>
                  <a:pt x="89" y="8"/>
                </a:cubicBezTo>
                <a:cubicBezTo>
                  <a:pt x="93" y="8"/>
                  <a:pt x="93" y="8"/>
                  <a:pt x="93" y="8"/>
                </a:cubicBezTo>
                <a:lnTo>
                  <a:pt x="94" y="11"/>
                </a:lnTo>
                <a:close/>
                <a:moveTo>
                  <a:pt x="93" y="4"/>
                </a:moveTo>
                <a:cubicBezTo>
                  <a:pt x="93" y="5"/>
                  <a:pt x="92" y="5"/>
                  <a:pt x="91" y="5"/>
                </a:cubicBezTo>
                <a:cubicBezTo>
                  <a:pt x="89" y="5"/>
                  <a:pt x="89" y="5"/>
                  <a:pt x="89" y="5"/>
                </a:cubicBezTo>
                <a:cubicBezTo>
                  <a:pt x="88" y="5"/>
                  <a:pt x="87" y="5"/>
                  <a:pt x="87" y="4"/>
                </a:cubicBezTo>
                <a:cubicBezTo>
                  <a:pt x="87" y="3"/>
                  <a:pt x="87" y="3"/>
                  <a:pt x="87" y="3"/>
                </a:cubicBezTo>
                <a:cubicBezTo>
                  <a:pt x="87" y="3"/>
                  <a:pt x="87" y="2"/>
                  <a:pt x="88" y="2"/>
                </a:cubicBezTo>
                <a:cubicBezTo>
                  <a:pt x="91" y="2"/>
                  <a:pt x="91" y="2"/>
                  <a:pt x="91" y="2"/>
                </a:cubicBezTo>
                <a:cubicBezTo>
                  <a:pt x="92" y="2"/>
                  <a:pt x="92" y="3"/>
                  <a:pt x="92" y="3"/>
                </a:cubicBezTo>
                <a:lnTo>
                  <a:pt x="93" y="4"/>
                </a:lnTo>
                <a:close/>
                <a:moveTo>
                  <a:pt x="101" y="4"/>
                </a:moveTo>
                <a:cubicBezTo>
                  <a:pt x="101" y="5"/>
                  <a:pt x="100" y="5"/>
                  <a:pt x="100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6" y="5"/>
                  <a:pt x="95" y="5"/>
                  <a:pt x="95" y="4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2"/>
                  <a:pt x="96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100" y="2"/>
                  <a:pt x="100" y="3"/>
                  <a:pt x="101" y="3"/>
                </a:cubicBezTo>
                <a:lnTo>
                  <a:pt x="101" y="4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1" name="Freeform 787">
            <a:extLst>
              <a:ext uri="{FF2B5EF4-FFF2-40B4-BE49-F238E27FC236}">
                <a16:creationId xmlns:a16="http://schemas.microsoft.com/office/drawing/2014/main" id="{97EA251E-BB7C-462B-9FC2-B6E63709E6BE}"/>
              </a:ext>
            </a:extLst>
          </p:cNvPr>
          <p:cNvSpPr>
            <a:spLocks noEditPoints="1"/>
          </p:cNvSpPr>
          <p:nvPr/>
        </p:nvSpPr>
        <p:spPr bwMode="auto">
          <a:xfrm>
            <a:off x="2545714" y="4453128"/>
            <a:ext cx="343790" cy="257004"/>
          </a:xfrm>
          <a:custGeom>
            <a:avLst/>
            <a:gdLst>
              <a:gd name="T0" fmla="*/ 89 w 91"/>
              <a:gd name="T1" fmla="*/ 0 h 65"/>
              <a:gd name="T2" fmla="*/ 2 w 91"/>
              <a:gd name="T3" fmla="*/ 0 h 65"/>
              <a:gd name="T4" fmla="*/ 0 w 91"/>
              <a:gd name="T5" fmla="*/ 2 h 65"/>
              <a:gd name="T6" fmla="*/ 0 w 91"/>
              <a:gd name="T7" fmla="*/ 63 h 65"/>
              <a:gd name="T8" fmla="*/ 2 w 91"/>
              <a:gd name="T9" fmla="*/ 65 h 65"/>
              <a:gd name="T10" fmla="*/ 89 w 91"/>
              <a:gd name="T11" fmla="*/ 65 h 65"/>
              <a:gd name="T12" fmla="*/ 91 w 91"/>
              <a:gd name="T13" fmla="*/ 63 h 65"/>
              <a:gd name="T14" fmla="*/ 91 w 91"/>
              <a:gd name="T15" fmla="*/ 2 h 65"/>
              <a:gd name="T16" fmla="*/ 89 w 91"/>
              <a:gd name="T17" fmla="*/ 0 h 65"/>
              <a:gd name="T18" fmla="*/ 87 w 91"/>
              <a:gd name="T19" fmla="*/ 59 h 65"/>
              <a:gd name="T20" fmla="*/ 85 w 91"/>
              <a:gd name="T21" fmla="*/ 61 h 65"/>
              <a:gd name="T22" fmla="*/ 6 w 91"/>
              <a:gd name="T23" fmla="*/ 61 h 65"/>
              <a:gd name="T24" fmla="*/ 4 w 91"/>
              <a:gd name="T25" fmla="*/ 59 h 65"/>
              <a:gd name="T26" fmla="*/ 4 w 91"/>
              <a:gd name="T27" fmla="*/ 6 h 65"/>
              <a:gd name="T28" fmla="*/ 6 w 91"/>
              <a:gd name="T29" fmla="*/ 4 h 65"/>
              <a:gd name="T30" fmla="*/ 85 w 91"/>
              <a:gd name="T31" fmla="*/ 4 h 65"/>
              <a:gd name="T32" fmla="*/ 87 w 91"/>
              <a:gd name="T33" fmla="*/ 6 h 65"/>
              <a:gd name="T34" fmla="*/ 87 w 91"/>
              <a:gd name="T35" fmla="*/ 5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1" h="65">
                <a:moveTo>
                  <a:pt x="89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89" y="65"/>
                  <a:pt x="89" y="65"/>
                  <a:pt x="89" y="65"/>
                </a:cubicBezTo>
                <a:cubicBezTo>
                  <a:pt x="90" y="65"/>
                  <a:pt x="91" y="64"/>
                  <a:pt x="91" y="63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1"/>
                  <a:pt x="90" y="0"/>
                  <a:pt x="89" y="0"/>
                </a:cubicBezTo>
                <a:close/>
                <a:moveTo>
                  <a:pt x="87" y="59"/>
                </a:moveTo>
                <a:cubicBezTo>
                  <a:pt x="87" y="60"/>
                  <a:pt x="86" y="61"/>
                  <a:pt x="85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1"/>
                  <a:pt x="4" y="60"/>
                  <a:pt x="4" y="59"/>
                </a:cubicBezTo>
                <a:cubicBezTo>
                  <a:pt x="4" y="6"/>
                  <a:pt x="4" y="6"/>
                  <a:pt x="4" y="6"/>
                </a:cubicBezTo>
                <a:cubicBezTo>
                  <a:pt x="4" y="5"/>
                  <a:pt x="5" y="4"/>
                  <a:pt x="6" y="4"/>
                </a:cubicBezTo>
                <a:cubicBezTo>
                  <a:pt x="85" y="4"/>
                  <a:pt x="85" y="4"/>
                  <a:pt x="85" y="4"/>
                </a:cubicBezTo>
                <a:cubicBezTo>
                  <a:pt x="86" y="4"/>
                  <a:pt x="87" y="5"/>
                  <a:pt x="87" y="6"/>
                </a:cubicBezTo>
                <a:lnTo>
                  <a:pt x="87" y="59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7343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after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7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8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5" presetID="2" presetClass="entr" presetSubtype="8" accel="50000" fill="hold" nodeType="after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1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1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5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0" presetID="2" presetClass="entr" presetSubtype="8" accel="50000" fill="hold" nodeType="after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42" dur="4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43" dur="4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4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0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5" presetID="2" presetClass="entr" presetSubtype="8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0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5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0" presetID="2" presetClass="entr" presetSubtype="8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4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4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45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0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79857"/>
            <a:ext cx="6096000" cy="37382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47"/>
          <p:cNvSpPr>
            <a:spLocks noChangeArrowheads="1"/>
          </p:cNvSpPr>
          <p:nvPr/>
        </p:nvSpPr>
        <p:spPr bwMode="auto">
          <a:xfrm>
            <a:off x="274320" y="5463917"/>
            <a:ext cx="9829800" cy="7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舉例說明，一開始可能電訪前一百間都是沒有成果的，那麼在這過程中我們不斷地介紹以及推銷自己名片，可能在第一百零一間成功時，後續透過店家的介紹，使自己的業績及財富更快的成長。</a:t>
            </a:r>
          </a:p>
        </p:txBody>
      </p:sp>
      <p:grpSp>
        <p:nvGrpSpPr>
          <p:cNvPr id="5" name="组合 23"/>
          <p:cNvGrpSpPr/>
          <p:nvPr/>
        </p:nvGrpSpPr>
        <p:grpSpPr>
          <a:xfrm>
            <a:off x="6654872" y="2914658"/>
            <a:ext cx="609600" cy="609600"/>
            <a:chOff x="6930189" y="4073718"/>
            <a:chExt cx="609600" cy="609600"/>
          </a:xfrm>
        </p:grpSpPr>
        <p:sp>
          <p:nvSpPr>
            <p:cNvPr id="6" name="椭圆 5"/>
            <p:cNvSpPr/>
            <p:nvPr/>
          </p:nvSpPr>
          <p:spPr>
            <a:xfrm>
              <a:off x="6930189" y="4073718"/>
              <a:ext cx="609600" cy="609600"/>
            </a:xfrm>
            <a:prstGeom prst="ellipse">
              <a:avLst/>
            </a:prstGeom>
            <a:solidFill>
              <a:srgbClr val="4A9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006966" y="4217509"/>
              <a:ext cx="456047" cy="322018"/>
            </a:xfrm>
            <a:custGeom>
              <a:avLst/>
              <a:gdLst>
                <a:gd name="T0" fmla="*/ 218 w 219"/>
                <a:gd name="T1" fmla="*/ 117 h 154"/>
                <a:gd name="T2" fmla="*/ 219 w 219"/>
                <a:gd name="T3" fmla="*/ 118 h 154"/>
                <a:gd name="T4" fmla="*/ 218 w 219"/>
                <a:gd name="T5" fmla="*/ 119 h 154"/>
                <a:gd name="T6" fmla="*/ 174 w 219"/>
                <a:gd name="T7" fmla="*/ 153 h 154"/>
                <a:gd name="T8" fmla="*/ 172 w 219"/>
                <a:gd name="T9" fmla="*/ 153 h 154"/>
                <a:gd name="T10" fmla="*/ 171 w 219"/>
                <a:gd name="T11" fmla="*/ 151 h 154"/>
                <a:gd name="T12" fmla="*/ 179 w 219"/>
                <a:gd name="T13" fmla="*/ 133 h 154"/>
                <a:gd name="T14" fmla="*/ 113 w 219"/>
                <a:gd name="T15" fmla="*/ 106 h 154"/>
                <a:gd name="T16" fmla="*/ 126 w 219"/>
                <a:gd name="T17" fmla="*/ 89 h 154"/>
                <a:gd name="T18" fmla="*/ 131 w 219"/>
                <a:gd name="T19" fmla="*/ 82 h 154"/>
                <a:gd name="T20" fmla="*/ 179 w 219"/>
                <a:gd name="T21" fmla="*/ 103 h 154"/>
                <a:gd name="T22" fmla="*/ 171 w 219"/>
                <a:gd name="T23" fmla="*/ 85 h 154"/>
                <a:gd name="T24" fmla="*/ 172 w 219"/>
                <a:gd name="T25" fmla="*/ 83 h 154"/>
                <a:gd name="T26" fmla="*/ 173 w 219"/>
                <a:gd name="T27" fmla="*/ 82 h 154"/>
                <a:gd name="T28" fmla="*/ 174 w 219"/>
                <a:gd name="T29" fmla="*/ 83 h 154"/>
                <a:gd name="T30" fmla="*/ 218 w 219"/>
                <a:gd name="T31" fmla="*/ 117 h 154"/>
                <a:gd name="T32" fmla="*/ 45 w 219"/>
                <a:gd name="T33" fmla="*/ 71 h 154"/>
                <a:gd name="T34" fmla="*/ 46 w 219"/>
                <a:gd name="T35" fmla="*/ 71 h 154"/>
                <a:gd name="T36" fmla="*/ 47 w 219"/>
                <a:gd name="T37" fmla="*/ 71 h 154"/>
                <a:gd name="T38" fmla="*/ 47 w 219"/>
                <a:gd name="T39" fmla="*/ 69 h 154"/>
                <a:gd name="T40" fmla="*/ 40 w 219"/>
                <a:gd name="T41" fmla="*/ 50 h 154"/>
                <a:gd name="T42" fmla="*/ 87 w 219"/>
                <a:gd name="T43" fmla="*/ 72 h 154"/>
                <a:gd name="T44" fmla="*/ 93 w 219"/>
                <a:gd name="T45" fmla="*/ 65 h 154"/>
                <a:gd name="T46" fmla="*/ 106 w 219"/>
                <a:gd name="T47" fmla="*/ 49 h 154"/>
                <a:gd name="T48" fmla="*/ 40 w 219"/>
                <a:gd name="T49" fmla="*/ 21 h 154"/>
                <a:gd name="T50" fmla="*/ 47 w 219"/>
                <a:gd name="T51" fmla="*/ 2 h 154"/>
                <a:gd name="T52" fmla="*/ 47 w 219"/>
                <a:gd name="T53" fmla="*/ 0 h 154"/>
                <a:gd name="T54" fmla="*/ 45 w 219"/>
                <a:gd name="T55" fmla="*/ 0 h 154"/>
                <a:gd name="T56" fmla="*/ 0 w 219"/>
                <a:gd name="T57" fmla="*/ 34 h 154"/>
                <a:gd name="T58" fmla="*/ 0 w 219"/>
                <a:gd name="T59" fmla="*/ 35 h 154"/>
                <a:gd name="T60" fmla="*/ 0 w 219"/>
                <a:gd name="T61" fmla="*/ 37 h 154"/>
                <a:gd name="T62" fmla="*/ 45 w 219"/>
                <a:gd name="T63" fmla="*/ 71 h 154"/>
                <a:gd name="T64" fmla="*/ 121 w 219"/>
                <a:gd name="T65" fmla="*/ 86 h 154"/>
                <a:gd name="T66" fmla="*/ 179 w 219"/>
                <a:gd name="T67" fmla="*/ 50 h 154"/>
                <a:gd name="T68" fmla="*/ 171 w 219"/>
                <a:gd name="T69" fmla="*/ 69 h 154"/>
                <a:gd name="T70" fmla="*/ 172 w 219"/>
                <a:gd name="T71" fmla="*/ 71 h 154"/>
                <a:gd name="T72" fmla="*/ 173 w 219"/>
                <a:gd name="T73" fmla="*/ 71 h 154"/>
                <a:gd name="T74" fmla="*/ 174 w 219"/>
                <a:gd name="T75" fmla="*/ 71 h 154"/>
                <a:gd name="T76" fmla="*/ 218 w 219"/>
                <a:gd name="T77" fmla="*/ 37 h 154"/>
                <a:gd name="T78" fmla="*/ 219 w 219"/>
                <a:gd name="T79" fmla="*/ 35 h 154"/>
                <a:gd name="T80" fmla="*/ 218 w 219"/>
                <a:gd name="T81" fmla="*/ 34 h 154"/>
                <a:gd name="T82" fmla="*/ 174 w 219"/>
                <a:gd name="T83" fmla="*/ 0 h 154"/>
                <a:gd name="T84" fmla="*/ 172 w 219"/>
                <a:gd name="T85" fmla="*/ 0 h 154"/>
                <a:gd name="T86" fmla="*/ 171 w 219"/>
                <a:gd name="T87" fmla="*/ 2 h 154"/>
                <a:gd name="T88" fmla="*/ 179 w 219"/>
                <a:gd name="T89" fmla="*/ 21 h 154"/>
                <a:gd name="T90" fmla="*/ 97 w 219"/>
                <a:gd name="T91" fmla="*/ 69 h 154"/>
                <a:gd name="T92" fmla="*/ 40 w 219"/>
                <a:gd name="T93" fmla="*/ 103 h 154"/>
                <a:gd name="T94" fmla="*/ 47 w 219"/>
                <a:gd name="T95" fmla="*/ 85 h 154"/>
                <a:gd name="T96" fmla="*/ 47 w 219"/>
                <a:gd name="T97" fmla="*/ 83 h 154"/>
                <a:gd name="T98" fmla="*/ 46 w 219"/>
                <a:gd name="T99" fmla="*/ 82 h 154"/>
                <a:gd name="T100" fmla="*/ 45 w 219"/>
                <a:gd name="T101" fmla="*/ 83 h 154"/>
                <a:gd name="T102" fmla="*/ 0 w 219"/>
                <a:gd name="T103" fmla="*/ 117 h 154"/>
                <a:gd name="T104" fmla="*/ 0 w 219"/>
                <a:gd name="T105" fmla="*/ 118 h 154"/>
                <a:gd name="T106" fmla="*/ 0 w 219"/>
                <a:gd name="T107" fmla="*/ 119 h 154"/>
                <a:gd name="T108" fmla="*/ 45 w 219"/>
                <a:gd name="T109" fmla="*/ 153 h 154"/>
                <a:gd name="T110" fmla="*/ 47 w 219"/>
                <a:gd name="T111" fmla="*/ 153 h 154"/>
                <a:gd name="T112" fmla="*/ 47 w 219"/>
                <a:gd name="T113" fmla="*/ 151 h 154"/>
                <a:gd name="T114" fmla="*/ 40 w 219"/>
                <a:gd name="T115" fmla="*/ 133 h 154"/>
                <a:gd name="T116" fmla="*/ 121 w 219"/>
                <a:gd name="T117" fmla="*/ 8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154">
                  <a:moveTo>
                    <a:pt x="218" y="117"/>
                  </a:moveTo>
                  <a:cubicBezTo>
                    <a:pt x="219" y="117"/>
                    <a:pt x="219" y="117"/>
                    <a:pt x="219" y="118"/>
                  </a:cubicBezTo>
                  <a:cubicBezTo>
                    <a:pt x="219" y="119"/>
                    <a:pt x="219" y="119"/>
                    <a:pt x="218" y="119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4" y="154"/>
                    <a:pt x="173" y="154"/>
                    <a:pt x="172" y="153"/>
                  </a:cubicBezTo>
                  <a:cubicBezTo>
                    <a:pt x="171" y="153"/>
                    <a:pt x="171" y="152"/>
                    <a:pt x="171" y="151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45" y="131"/>
                    <a:pt x="126" y="119"/>
                    <a:pt x="113" y="106"/>
                  </a:cubicBezTo>
                  <a:cubicBezTo>
                    <a:pt x="118" y="100"/>
                    <a:pt x="122" y="94"/>
                    <a:pt x="126" y="89"/>
                  </a:cubicBezTo>
                  <a:cubicBezTo>
                    <a:pt x="128" y="86"/>
                    <a:pt x="130" y="84"/>
                    <a:pt x="131" y="82"/>
                  </a:cubicBezTo>
                  <a:cubicBezTo>
                    <a:pt x="141" y="93"/>
                    <a:pt x="154" y="102"/>
                    <a:pt x="179" y="10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4"/>
                    <a:pt x="171" y="83"/>
                    <a:pt x="172" y="83"/>
                  </a:cubicBezTo>
                  <a:cubicBezTo>
                    <a:pt x="172" y="82"/>
                    <a:pt x="173" y="82"/>
                    <a:pt x="173" y="82"/>
                  </a:cubicBezTo>
                  <a:cubicBezTo>
                    <a:pt x="173" y="82"/>
                    <a:pt x="174" y="82"/>
                    <a:pt x="174" y="83"/>
                  </a:cubicBezTo>
                  <a:lnTo>
                    <a:pt x="218" y="117"/>
                  </a:lnTo>
                  <a:close/>
                  <a:moveTo>
                    <a:pt x="45" y="71"/>
                  </a:moveTo>
                  <a:cubicBezTo>
                    <a:pt x="45" y="71"/>
                    <a:pt x="45" y="71"/>
                    <a:pt x="46" y="71"/>
                  </a:cubicBezTo>
                  <a:cubicBezTo>
                    <a:pt x="46" y="71"/>
                    <a:pt x="46" y="71"/>
                    <a:pt x="47" y="71"/>
                  </a:cubicBezTo>
                  <a:cubicBezTo>
                    <a:pt x="47" y="70"/>
                    <a:pt x="48" y="69"/>
                    <a:pt x="47" y="6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5" y="52"/>
                    <a:pt x="77" y="61"/>
                    <a:pt x="87" y="72"/>
                  </a:cubicBezTo>
                  <a:cubicBezTo>
                    <a:pt x="89" y="70"/>
                    <a:pt x="91" y="68"/>
                    <a:pt x="93" y="65"/>
                  </a:cubicBezTo>
                  <a:cubicBezTo>
                    <a:pt x="96" y="60"/>
                    <a:pt x="101" y="54"/>
                    <a:pt x="106" y="49"/>
                  </a:cubicBezTo>
                  <a:cubicBezTo>
                    <a:pt x="92" y="35"/>
                    <a:pt x="73" y="23"/>
                    <a:pt x="40" y="2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7" y="1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lnTo>
                    <a:pt x="45" y="71"/>
                  </a:lnTo>
                  <a:close/>
                  <a:moveTo>
                    <a:pt x="121" y="86"/>
                  </a:moveTo>
                  <a:cubicBezTo>
                    <a:pt x="134" y="67"/>
                    <a:pt x="145" y="53"/>
                    <a:pt x="179" y="50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1" y="69"/>
                    <a:pt x="171" y="70"/>
                    <a:pt x="172" y="71"/>
                  </a:cubicBezTo>
                  <a:cubicBezTo>
                    <a:pt x="172" y="71"/>
                    <a:pt x="173" y="71"/>
                    <a:pt x="173" y="71"/>
                  </a:cubicBezTo>
                  <a:cubicBezTo>
                    <a:pt x="173" y="71"/>
                    <a:pt x="174" y="71"/>
                    <a:pt x="174" y="71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6"/>
                    <a:pt x="219" y="36"/>
                    <a:pt x="219" y="35"/>
                  </a:cubicBezTo>
                  <a:cubicBezTo>
                    <a:pt x="219" y="35"/>
                    <a:pt x="219" y="34"/>
                    <a:pt x="218" y="34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0"/>
                    <a:pt x="173" y="0"/>
                    <a:pt x="172" y="0"/>
                  </a:cubicBezTo>
                  <a:cubicBezTo>
                    <a:pt x="171" y="1"/>
                    <a:pt x="171" y="1"/>
                    <a:pt x="171" y="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30" y="23"/>
                    <a:pt x="112" y="48"/>
                    <a:pt x="97" y="69"/>
                  </a:cubicBezTo>
                  <a:cubicBezTo>
                    <a:pt x="84" y="87"/>
                    <a:pt x="74" y="101"/>
                    <a:pt x="40" y="103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8" y="84"/>
                    <a:pt x="47" y="83"/>
                    <a:pt x="47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6" y="154"/>
                    <a:pt x="47" y="153"/>
                  </a:cubicBezTo>
                  <a:cubicBezTo>
                    <a:pt x="47" y="153"/>
                    <a:pt x="48" y="152"/>
                    <a:pt x="47" y="151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89" y="131"/>
                    <a:pt x="107" y="106"/>
                    <a:pt x="121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" name="TextBox 14"/>
          <p:cNvSpPr txBox="1"/>
          <p:nvPr/>
        </p:nvSpPr>
        <p:spPr>
          <a:xfrm>
            <a:off x="6563628" y="1381090"/>
            <a:ext cx="5165557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除了知道自身刷卡機的優勢除外，也要找對方法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一開始所說的企圖之外要成功的要訣就是目標加方法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鎖定目標找對方法那麼成功就快了</a:t>
            </a:r>
          </a:p>
        </p:txBody>
      </p:sp>
      <p:sp>
        <p:nvSpPr>
          <p:cNvPr id="9" name="矩形 8"/>
          <p:cNvSpPr/>
          <p:nvPr/>
        </p:nvSpPr>
        <p:spPr>
          <a:xfrm>
            <a:off x="7383840" y="2787246"/>
            <a:ext cx="2231353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區域性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7383841" y="3152582"/>
            <a:ext cx="1666932" cy="54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先針對某一城市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或是某一區域開發</a:t>
            </a:r>
          </a:p>
        </p:txBody>
      </p:sp>
      <p:sp>
        <p:nvSpPr>
          <p:cNvPr id="11" name="矩形 10"/>
          <p:cNvSpPr/>
          <p:nvPr/>
        </p:nvSpPr>
        <p:spPr>
          <a:xfrm>
            <a:off x="10069831" y="2787246"/>
            <a:ext cx="2231353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行業別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10069832" y="3152582"/>
            <a:ext cx="1666932" cy="78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針對某一行業別開發，故而更清楚專一問題</a:t>
            </a:r>
          </a:p>
        </p:txBody>
      </p:sp>
      <p:sp>
        <p:nvSpPr>
          <p:cNvPr id="13" name="矩形 12"/>
          <p:cNvSpPr/>
          <p:nvPr/>
        </p:nvSpPr>
        <p:spPr>
          <a:xfrm>
            <a:off x="7383840" y="3884168"/>
            <a:ext cx="2231353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開發方式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7383841" y="4249504"/>
            <a:ext cx="1666932" cy="54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電訪、實體開發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網路多媒體開發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69831" y="3884168"/>
            <a:ext cx="2231353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夥同開發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10069832" y="4249504"/>
            <a:ext cx="1666932" cy="102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初起若是不會談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可與朋友一起結伴去談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而從中找尋問題增進經驗</a:t>
            </a:r>
          </a:p>
        </p:txBody>
      </p:sp>
      <p:grpSp>
        <p:nvGrpSpPr>
          <p:cNvPr id="17" name="组合 52"/>
          <p:cNvGrpSpPr/>
          <p:nvPr/>
        </p:nvGrpSpPr>
        <p:grpSpPr>
          <a:xfrm>
            <a:off x="6654872" y="4011580"/>
            <a:ext cx="609600" cy="609600"/>
            <a:chOff x="6627576" y="3987128"/>
            <a:chExt cx="609600" cy="609600"/>
          </a:xfrm>
        </p:grpSpPr>
        <p:sp>
          <p:nvSpPr>
            <p:cNvPr id="18" name="椭圆 17"/>
            <p:cNvSpPr/>
            <p:nvPr/>
          </p:nvSpPr>
          <p:spPr>
            <a:xfrm>
              <a:off x="6627576" y="3987128"/>
              <a:ext cx="609600" cy="609600"/>
            </a:xfrm>
            <a:prstGeom prst="ellipse">
              <a:avLst/>
            </a:prstGeom>
            <a:solidFill>
              <a:srgbClr val="41CB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reeform 151"/>
            <p:cNvSpPr>
              <a:spLocks noEditPoints="1"/>
            </p:cNvSpPr>
            <p:nvPr/>
          </p:nvSpPr>
          <p:spPr bwMode="auto">
            <a:xfrm rot="20484176">
              <a:off x="6696266" y="4091050"/>
              <a:ext cx="431571" cy="434756"/>
            </a:xfrm>
            <a:custGeom>
              <a:avLst/>
              <a:gdLst>
                <a:gd name="T0" fmla="*/ 93 w 123"/>
                <a:gd name="T1" fmla="*/ 129 h 129"/>
                <a:gd name="T2" fmla="*/ 62 w 123"/>
                <a:gd name="T3" fmla="*/ 111 h 129"/>
                <a:gd name="T4" fmla="*/ 89 w 123"/>
                <a:gd name="T5" fmla="*/ 84 h 129"/>
                <a:gd name="T6" fmla="*/ 91 w 123"/>
                <a:gd name="T7" fmla="*/ 98 h 129"/>
                <a:gd name="T8" fmla="*/ 111 w 123"/>
                <a:gd name="T9" fmla="*/ 70 h 129"/>
                <a:gd name="T10" fmla="*/ 109 w 123"/>
                <a:gd name="T11" fmla="*/ 62 h 129"/>
                <a:gd name="T12" fmla="*/ 114 w 123"/>
                <a:gd name="T13" fmla="*/ 59 h 129"/>
                <a:gd name="T14" fmla="*/ 122 w 123"/>
                <a:gd name="T15" fmla="*/ 79 h 129"/>
                <a:gd name="T16" fmla="*/ 92 w 123"/>
                <a:gd name="T17" fmla="*/ 118 h 129"/>
                <a:gd name="T18" fmla="*/ 93 w 123"/>
                <a:gd name="T19" fmla="*/ 129 h 129"/>
                <a:gd name="T20" fmla="*/ 0 w 123"/>
                <a:gd name="T21" fmla="*/ 58 h 129"/>
                <a:gd name="T22" fmla="*/ 30 w 123"/>
                <a:gd name="T23" fmla="*/ 38 h 129"/>
                <a:gd name="T24" fmla="*/ 42 w 123"/>
                <a:gd name="T25" fmla="*/ 74 h 129"/>
                <a:gd name="T26" fmla="*/ 29 w 123"/>
                <a:gd name="T27" fmla="*/ 69 h 129"/>
                <a:gd name="T28" fmla="*/ 45 w 123"/>
                <a:gd name="T29" fmla="*/ 99 h 129"/>
                <a:gd name="T30" fmla="*/ 53 w 123"/>
                <a:gd name="T31" fmla="*/ 101 h 129"/>
                <a:gd name="T32" fmla="*/ 53 w 123"/>
                <a:gd name="T33" fmla="*/ 107 h 129"/>
                <a:gd name="T34" fmla="*/ 33 w 123"/>
                <a:gd name="T35" fmla="*/ 105 h 129"/>
                <a:gd name="T36" fmla="*/ 11 w 123"/>
                <a:gd name="T37" fmla="*/ 62 h 129"/>
                <a:gd name="T38" fmla="*/ 0 w 123"/>
                <a:gd name="T39" fmla="*/ 58 h 129"/>
                <a:gd name="T40" fmla="*/ 111 w 123"/>
                <a:gd name="T41" fmla="*/ 9 h 129"/>
                <a:gd name="T42" fmla="*/ 102 w 123"/>
                <a:gd name="T43" fmla="*/ 16 h 129"/>
                <a:gd name="T44" fmla="*/ 54 w 123"/>
                <a:gd name="T45" fmla="*/ 12 h 129"/>
                <a:gd name="T46" fmla="*/ 41 w 123"/>
                <a:gd name="T47" fmla="*/ 28 h 129"/>
                <a:gd name="T48" fmla="*/ 46 w 123"/>
                <a:gd name="T49" fmla="*/ 32 h 129"/>
                <a:gd name="T50" fmla="*/ 52 w 123"/>
                <a:gd name="T51" fmla="*/ 26 h 129"/>
                <a:gd name="T52" fmla="*/ 86 w 123"/>
                <a:gd name="T53" fmla="*/ 28 h 129"/>
                <a:gd name="T54" fmla="*/ 75 w 123"/>
                <a:gd name="T55" fmla="*/ 37 h 129"/>
                <a:gd name="T56" fmla="*/ 112 w 123"/>
                <a:gd name="T57" fmla="*/ 46 h 129"/>
                <a:gd name="T58" fmla="*/ 111 w 123"/>
                <a:gd name="T59" fmla="*/ 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55"/>
          <p:cNvGrpSpPr/>
          <p:nvPr/>
        </p:nvGrpSpPr>
        <p:grpSpPr>
          <a:xfrm>
            <a:off x="9358747" y="2914658"/>
            <a:ext cx="609600" cy="609600"/>
            <a:chOff x="9331451" y="2890206"/>
            <a:chExt cx="609600" cy="609600"/>
          </a:xfrm>
        </p:grpSpPr>
        <p:sp>
          <p:nvSpPr>
            <p:cNvPr id="21" name="椭圆 20"/>
            <p:cNvSpPr/>
            <p:nvPr/>
          </p:nvSpPr>
          <p:spPr>
            <a:xfrm>
              <a:off x="9331451" y="2890206"/>
              <a:ext cx="609600" cy="609600"/>
            </a:xfrm>
            <a:prstGeom prst="ellipse">
              <a:avLst/>
            </a:prstGeom>
            <a:solidFill>
              <a:srgbClr val="5A5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Freeform 123"/>
            <p:cNvSpPr>
              <a:spLocks noEditPoints="1"/>
            </p:cNvSpPr>
            <p:nvPr/>
          </p:nvSpPr>
          <p:spPr bwMode="auto">
            <a:xfrm>
              <a:off x="9428538" y="3048150"/>
              <a:ext cx="415427" cy="293713"/>
            </a:xfrm>
            <a:custGeom>
              <a:avLst/>
              <a:gdLst>
                <a:gd name="T0" fmla="*/ 0 w 61"/>
                <a:gd name="T1" fmla="*/ 5 h 40"/>
                <a:gd name="T2" fmla="*/ 0 w 61"/>
                <a:gd name="T3" fmla="*/ 5 h 40"/>
                <a:gd name="T4" fmla="*/ 0 w 61"/>
                <a:gd name="T5" fmla="*/ 35 h 40"/>
                <a:gd name="T6" fmla="*/ 0 w 61"/>
                <a:gd name="T7" fmla="*/ 35 h 40"/>
                <a:gd name="T8" fmla="*/ 16 w 61"/>
                <a:gd name="T9" fmla="*/ 20 h 40"/>
                <a:gd name="T10" fmla="*/ 0 w 61"/>
                <a:gd name="T11" fmla="*/ 5 h 40"/>
                <a:gd name="T12" fmla="*/ 19 w 61"/>
                <a:gd name="T13" fmla="*/ 17 h 40"/>
                <a:gd name="T14" fmla="*/ 22 w 61"/>
                <a:gd name="T15" fmla="*/ 20 h 40"/>
                <a:gd name="T16" fmla="*/ 26 w 61"/>
                <a:gd name="T17" fmla="*/ 23 h 40"/>
                <a:gd name="T18" fmla="*/ 31 w 61"/>
                <a:gd name="T19" fmla="*/ 25 h 40"/>
                <a:gd name="T20" fmla="*/ 36 w 61"/>
                <a:gd name="T21" fmla="*/ 23 h 40"/>
                <a:gd name="T22" fmla="*/ 38 w 61"/>
                <a:gd name="T23" fmla="*/ 21 h 40"/>
                <a:gd name="T24" fmla="*/ 42 w 61"/>
                <a:gd name="T25" fmla="*/ 17 h 40"/>
                <a:gd name="T26" fmla="*/ 58 w 61"/>
                <a:gd name="T27" fmla="*/ 2 h 40"/>
                <a:gd name="T28" fmla="*/ 59 w 61"/>
                <a:gd name="T29" fmla="*/ 0 h 40"/>
                <a:gd name="T30" fmla="*/ 2 w 61"/>
                <a:gd name="T31" fmla="*/ 0 h 40"/>
                <a:gd name="T32" fmla="*/ 3 w 61"/>
                <a:gd name="T33" fmla="*/ 1 h 40"/>
                <a:gd name="T34" fmla="*/ 19 w 61"/>
                <a:gd name="T35" fmla="*/ 17 h 40"/>
                <a:gd name="T36" fmla="*/ 42 w 61"/>
                <a:gd name="T37" fmla="*/ 24 h 40"/>
                <a:gd name="T38" fmla="*/ 38 w 61"/>
                <a:gd name="T39" fmla="*/ 27 h 40"/>
                <a:gd name="T40" fmla="*/ 31 w 61"/>
                <a:gd name="T41" fmla="*/ 30 h 40"/>
                <a:gd name="T42" fmla="*/ 23 w 61"/>
                <a:gd name="T43" fmla="*/ 27 h 40"/>
                <a:gd name="T44" fmla="*/ 19 w 61"/>
                <a:gd name="T45" fmla="*/ 23 h 40"/>
                <a:gd name="T46" fmla="*/ 3 w 61"/>
                <a:gd name="T47" fmla="*/ 39 h 40"/>
                <a:gd name="T48" fmla="*/ 2 w 61"/>
                <a:gd name="T49" fmla="*/ 40 h 40"/>
                <a:gd name="T50" fmla="*/ 59 w 61"/>
                <a:gd name="T51" fmla="*/ 40 h 40"/>
                <a:gd name="T52" fmla="*/ 58 w 61"/>
                <a:gd name="T53" fmla="*/ 39 h 40"/>
                <a:gd name="T54" fmla="*/ 42 w 61"/>
                <a:gd name="T55" fmla="*/ 24 h 40"/>
                <a:gd name="T56" fmla="*/ 60 w 61"/>
                <a:gd name="T57" fmla="*/ 6 h 40"/>
                <a:gd name="T58" fmla="*/ 45 w 61"/>
                <a:gd name="T59" fmla="*/ 21 h 40"/>
                <a:gd name="T60" fmla="*/ 60 w 61"/>
                <a:gd name="T61" fmla="*/ 36 h 40"/>
                <a:gd name="T62" fmla="*/ 61 w 61"/>
                <a:gd name="T63" fmla="*/ 36 h 40"/>
                <a:gd name="T64" fmla="*/ 61 w 61"/>
                <a:gd name="T65" fmla="*/ 5 h 40"/>
                <a:gd name="T66" fmla="*/ 60 w 61"/>
                <a:gd name="T6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40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0" y="5"/>
                  </a:lnTo>
                  <a:close/>
                  <a:moveTo>
                    <a:pt x="19" y="17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9" y="25"/>
                    <a:pt x="31" y="25"/>
                  </a:cubicBezTo>
                  <a:cubicBezTo>
                    <a:pt x="32" y="25"/>
                    <a:pt x="34" y="24"/>
                    <a:pt x="36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9" y="1"/>
                    <a:pt x="5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lnTo>
                    <a:pt x="19" y="17"/>
                  </a:lnTo>
                  <a:close/>
                  <a:moveTo>
                    <a:pt x="42" y="24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6" y="29"/>
                    <a:pt x="33" y="30"/>
                    <a:pt x="31" y="30"/>
                  </a:cubicBezTo>
                  <a:cubicBezTo>
                    <a:pt x="28" y="30"/>
                    <a:pt x="25" y="29"/>
                    <a:pt x="23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40"/>
                    <a:pt x="58" y="40"/>
                    <a:pt x="58" y="39"/>
                  </a:cubicBezTo>
                  <a:lnTo>
                    <a:pt x="42" y="24"/>
                  </a:lnTo>
                  <a:close/>
                  <a:moveTo>
                    <a:pt x="60" y="6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1" y="36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31" tIns="45716" rIns="91431" bIns="4571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58"/>
          <p:cNvGrpSpPr/>
          <p:nvPr/>
        </p:nvGrpSpPr>
        <p:grpSpPr>
          <a:xfrm>
            <a:off x="9358747" y="4011580"/>
            <a:ext cx="609600" cy="609600"/>
            <a:chOff x="9331451" y="3987128"/>
            <a:chExt cx="609600" cy="609600"/>
          </a:xfrm>
        </p:grpSpPr>
        <p:sp>
          <p:nvSpPr>
            <p:cNvPr id="24" name="椭圆 23"/>
            <p:cNvSpPr/>
            <p:nvPr/>
          </p:nvSpPr>
          <p:spPr>
            <a:xfrm>
              <a:off x="9331451" y="3987128"/>
              <a:ext cx="609600" cy="609600"/>
            </a:xfrm>
            <a:prstGeom prst="ellipse">
              <a:avLst/>
            </a:prstGeom>
            <a:solidFill>
              <a:srgbClr val="4B7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任意多边形 60"/>
            <p:cNvSpPr>
              <a:spLocks/>
            </p:cNvSpPr>
            <p:nvPr/>
          </p:nvSpPr>
          <p:spPr bwMode="auto">
            <a:xfrm>
              <a:off x="9445910" y="4112235"/>
              <a:ext cx="380682" cy="359387"/>
            </a:xfrm>
            <a:custGeom>
              <a:avLst/>
              <a:gdLst>
                <a:gd name="connsiteX0" fmla="*/ 153983 w 511114"/>
                <a:gd name="connsiteY0" fmla="*/ 241002 h 511299"/>
                <a:gd name="connsiteX1" fmla="*/ 193590 w 511114"/>
                <a:gd name="connsiteY1" fmla="*/ 245953 h 511299"/>
                <a:gd name="connsiteX2" fmla="*/ 188639 w 511114"/>
                <a:gd name="connsiteY2" fmla="*/ 253379 h 511299"/>
                <a:gd name="connsiteX3" fmla="*/ 136655 w 511114"/>
                <a:gd name="connsiteY3" fmla="*/ 305363 h 511299"/>
                <a:gd name="connsiteX4" fmla="*/ 94573 w 511114"/>
                <a:gd name="connsiteY4" fmla="*/ 342495 h 511299"/>
                <a:gd name="connsiteX5" fmla="*/ 59917 w 511114"/>
                <a:gd name="connsiteY5" fmla="*/ 399430 h 511299"/>
                <a:gd name="connsiteX6" fmla="*/ 134180 w 511114"/>
                <a:gd name="connsiteY6" fmla="*/ 446463 h 511299"/>
                <a:gd name="connsiteX7" fmla="*/ 168836 w 511114"/>
                <a:gd name="connsiteY7" fmla="*/ 416758 h 511299"/>
                <a:gd name="connsiteX8" fmla="*/ 198541 w 511114"/>
                <a:gd name="connsiteY8" fmla="*/ 387053 h 511299"/>
                <a:gd name="connsiteX9" fmla="*/ 205968 w 511114"/>
                <a:gd name="connsiteY9" fmla="*/ 372200 h 511299"/>
                <a:gd name="connsiteX10" fmla="*/ 235673 w 511114"/>
                <a:gd name="connsiteY10" fmla="*/ 344970 h 511299"/>
                <a:gd name="connsiteX11" fmla="*/ 262903 w 511114"/>
                <a:gd name="connsiteY11" fmla="*/ 317741 h 511299"/>
                <a:gd name="connsiteX12" fmla="*/ 270329 w 511114"/>
                <a:gd name="connsiteY12" fmla="*/ 352397 h 511299"/>
                <a:gd name="connsiteX13" fmla="*/ 215869 w 511114"/>
                <a:gd name="connsiteY13" fmla="*/ 451414 h 511299"/>
                <a:gd name="connsiteX14" fmla="*/ 99524 w 511114"/>
                <a:gd name="connsiteY14" fmla="*/ 510824 h 511299"/>
                <a:gd name="connsiteX15" fmla="*/ 507 w 511114"/>
                <a:gd name="connsiteY15" fmla="*/ 409332 h 511299"/>
                <a:gd name="connsiteX16" fmla="*/ 57442 w 511114"/>
                <a:gd name="connsiteY16" fmla="*/ 295462 h 511299"/>
                <a:gd name="connsiteX17" fmla="*/ 153983 w 511114"/>
                <a:gd name="connsiteY17" fmla="*/ 241002 h 511299"/>
                <a:gd name="connsiteX18" fmla="*/ 330318 w 511114"/>
                <a:gd name="connsiteY18" fmla="*/ 146325 h 511299"/>
                <a:gd name="connsiteX19" fmla="*/ 367485 w 511114"/>
                <a:gd name="connsiteY19" fmla="*/ 178537 h 511299"/>
                <a:gd name="connsiteX20" fmla="*/ 322884 w 511114"/>
                <a:gd name="connsiteY20" fmla="*/ 230571 h 511299"/>
                <a:gd name="connsiteX21" fmla="*/ 228726 w 511114"/>
                <a:gd name="connsiteY21" fmla="*/ 324729 h 511299"/>
                <a:gd name="connsiteX22" fmla="*/ 174214 w 511114"/>
                <a:gd name="connsiteY22" fmla="*/ 366852 h 511299"/>
                <a:gd name="connsiteX23" fmla="*/ 144480 w 511114"/>
                <a:gd name="connsiteY23" fmla="*/ 337118 h 511299"/>
                <a:gd name="connsiteX24" fmla="*/ 161825 w 511114"/>
                <a:gd name="connsiteY24" fmla="*/ 307384 h 511299"/>
                <a:gd name="connsiteX25" fmla="*/ 303061 w 511114"/>
                <a:gd name="connsiteY25" fmla="*/ 166148 h 511299"/>
                <a:gd name="connsiteX26" fmla="*/ 330318 w 511114"/>
                <a:gd name="connsiteY26" fmla="*/ 146325 h 511299"/>
                <a:gd name="connsiteX27" fmla="*/ 406819 w 511114"/>
                <a:gd name="connsiteY27" fmla="*/ 544 h 511299"/>
                <a:gd name="connsiteX28" fmla="*/ 510787 w 511114"/>
                <a:gd name="connsiteY28" fmla="*/ 119365 h 511299"/>
                <a:gd name="connsiteX29" fmla="*/ 456328 w 511114"/>
                <a:gd name="connsiteY29" fmla="*/ 213431 h 511299"/>
                <a:gd name="connsiteX30" fmla="*/ 362261 w 511114"/>
                <a:gd name="connsiteY30" fmla="*/ 267891 h 511299"/>
                <a:gd name="connsiteX31" fmla="*/ 317703 w 511114"/>
                <a:gd name="connsiteY31" fmla="*/ 262940 h 511299"/>
                <a:gd name="connsiteX32" fmla="*/ 344933 w 511114"/>
                <a:gd name="connsiteY32" fmla="*/ 233235 h 511299"/>
                <a:gd name="connsiteX33" fmla="*/ 374638 w 511114"/>
                <a:gd name="connsiteY33" fmla="*/ 206005 h 511299"/>
                <a:gd name="connsiteX34" fmla="*/ 384540 w 511114"/>
                <a:gd name="connsiteY34" fmla="*/ 201054 h 511299"/>
                <a:gd name="connsiteX35" fmla="*/ 416721 w 511114"/>
                <a:gd name="connsiteY35" fmla="*/ 168874 h 511299"/>
                <a:gd name="connsiteX36" fmla="*/ 443950 w 511114"/>
                <a:gd name="connsiteY36" fmla="*/ 139168 h 511299"/>
                <a:gd name="connsiteX37" fmla="*/ 372163 w 511114"/>
                <a:gd name="connsiteY37" fmla="*/ 67381 h 511299"/>
                <a:gd name="connsiteX38" fmla="*/ 342458 w 511114"/>
                <a:gd name="connsiteY38" fmla="*/ 94611 h 511299"/>
                <a:gd name="connsiteX39" fmla="*/ 310277 w 511114"/>
                <a:gd name="connsiteY39" fmla="*/ 124316 h 511299"/>
                <a:gd name="connsiteX40" fmla="*/ 305326 w 511114"/>
                <a:gd name="connsiteY40" fmla="*/ 136693 h 511299"/>
                <a:gd name="connsiteX41" fmla="*/ 275621 w 511114"/>
                <a:gd name="connsiteY41" fmla="*/ 166398 h 511299"/>
                <a:gd name="connsiteX42" fmla="*/ 245916 w 511114"/>
                <a:gd name="connsiteY42" fmla="*/ 193628 h 511299"/>
                <a:gd name="connsiteX43" fmla="*/ 240965 w 511114"/>
                <a:gd name="connsiteY43" fmla="*/ 149070 h 511299"/>
                <a:gd name="connsiteX44" fmla="*/ 295425 w 511114"/>
                <a:gd name="connsiteY44" fmla="*/ 55004 h 511299"/>
                <a:gd name="connsiteX45" fmla="*/ 406819 w 511114"/>
                <a:gd name="connsiteY45" fmla="*/ 544 h 51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1114" h="511299">
                  <a:moveTo>
                    <a:pt x="153983" y="241002"/>
                  </a:moveTo>
                  <a:cubicBezTo>
                    <a:pt x="168836" y="241002"/>
                    <a:pt x="181213" y="243478"/>
                    <a:pt x="193590" y="245953"/>
                  </a:cubicBezTo>
                  <a:cubicBezTo>
                    <a:pt x="193590" y="250904"/>
                    <a:pt x="188639" y="250904"/>
                    <a:pt x="188639" y="253379"/>
                  </a:cubicBezTo>
                  <a:cubicBezTo>
                    <a:pt x="171311" y="270707"/>
                    <a:pt x="153983" y="288035"/>
                    <a:pt x="136655" y="305363"/>
                  </a:cubicBezTo>
                  <a:cubicBezTo>
                    <a:pt x="121803" y="312790"/>
                    <a:pt x="109426" y="327642"/>
                    <a:pt x="94573" y="342495"/>
                  </a:cubicBezTo>
                  <a:cubicBezTo>
                    <a:pt x="79720" y="357348"/>
                    <a:pt x="59917" y="369725"/>
                    <a:pt x="59917" y="399430"/>
                  </a:cubicBezTo>
                  <a:cubicBezTo>
                    <a:pt x="59917" y="436561"/>
                    <a:pt x="97048" y="463791"/>
                    <a:pt x="134180" y="446463"/>
                  </a:cubicBezTo>
                  <a:cubicBezTo>
                    <a:pt x="146557" y="441512"/>
                    <a:pt x="156459" y="429135"/>
                    <a:pt x="168836" y="416758"/>
                  </a:cubicBezTo>
                  <a:cubicBezTo>
                    <a:pt x="178738" y="406856"/>
                    <a:pt x="191115" y="396954"/>
                    <a:pt x="198541" y="387053"/>
                  </a:cubicBezTo>
                  <a:cubicBezTo>
                    <a:pt x="201017" y="382102"/>
                    <a:pt x="203492" y="377151"/>
                    <a:pt x="205968" y="372200"/>
                  </a:cubicBezTo>
                  <a:cubicBezTo>
                    <a:pt x="213394" y="362298"/>
                    <a:pt x="225771" y="352397"/>
                    <a:pt x="235673" y="344970"/>
                  </a:cubicBezTo>
                  <a:cubicBezTo>
                    <a:pt x="245575" y="335069"/>
                    <a:pt x="253001" y="325167"/>
                    <a:pt x="262903" y="317741"/>
                  </a:cubicBezTo>
                  <a:cubicBezTo>
                    <a:pt x="267854" y="330118"/>
                    <a:pt x="270329" y="340020"/>
                    <a:pt x="270329" y="352397"/>
                  </a:cubicBezTo>
                  <a:cubicBezTo>
                    <a:pt x="270329" y="401905"/>
                    <a:pt x="243099" y="424184"/>
                    <a:pt x="215869" y="451414"/>
                  </a:cubicBezTo>
                  <a:cubicBezTo>
                    <a:pt x="186164" y="481119"/>
                    <a:pt x="161410" y="515775"/>
                    <a:pt x="99524" y="510824"/>
                  </a:cubicBezTo>
                  <a:cubicBezTo>
                    <a:pt x="47540" y="505874"/>
                    <a:pt x="5457" y="463791"/>
                    <a:pt x="507" y="409332"/>
                  </a:cubicBezTo>
                  <a:cubicBezTo>
                    <a:pt x="-4444" y="349921"/>
                    <a:pt x="27736" y="325167"/>
                    <a:pt x="57442" y="295462"/>
                  </a:cubicBezTo>
                  <a:cubicBezTo>
                    <a:pt x="84671" y="268232"/>
                    <a:pt x="106950" y="243478"/>
                    <a:pt x="153983" y="241002"/>
                  </a:cubicBezTo>
                  <a:close/>
                  <a:moveTo>
                    <a:pt x="330318" y="146325"/>
                  </a:moveTo>
                  <a:cubicBezTo>
                    <a:pt x="352618" y="141369"/>
                    <a:pt x="369963" y="156236"/>
                    <a:pt x="367485" y="178537"/>
                  </a:cubicBezTo>
                  <a:cubicBezTo>
                    <a:pt x="365007" y="195882"/>
                    <a:pt x="335273" y="218182"/>
                    <a:pt x="322884" y="230571"/>
                  </a:cubicBezTo>
                  <a:cubicBezTo>
                    <a:pt x="288195" y="262783"/>
                    <a:pt x="260938" y="290039"/>
                    <a:pt x="228726" y="324729"/>
                  </a:cubicBezTo>
                  <a:cubicBezTo>
                    <a:pt x="213859" y="337118"/>
                    <a:pt x="196514" y="364374"/>
                    <a:pt x="174214" y="366852"/>
                  </a:cubicBezTo>
                  <a:cubicBezTo>
                    <a:pt x="159347" y="366852"/>
                    <a:pt x="144480" y="354463"/>
                    <a:pt x="144480" y="337118"/>
                  </a:cubicBezTo>
                  <a:cubicBezTo>
                    <a:pt x="144480" y="324729"/>
                    <a:pt x="151913" y="314818"/>
                    <a:pt x="161825" y="307384"/>
                  </a:cubicBezTo>
                  <a:cubicBezTo>
                    <a:pt x="208903" y="257827"/>
                    <a:pt x="255983" y="213226"/>
                    <a:pt x="303061" y="166148"/>
                  </a:cubicBezTo>
                  <a:cubicBezTo>
                    <a:pt x="310495" y="158714"/>
                    <a:pt x="317928" y="146325"/>
                    <a:pt x="330318" y="146325"/>
                  </a:cubicBezTo>
                  <a:close/>
                  <a:moveTo>
                    <a:pt x="406819" y="544"/>
                  </a:moveTo>
                  <a:cubicBezTo>
                    <a:pt x="463754" y="3019"/>
                    <a:pt x="515738" y="50053"/>
                    <a:pt x="510787" y="119365"/>
                  </a:cubicBezTo>
                  <a:cubicBezTo>
                    <a:pt x="508312" y="163923"/>
                    <a:pt x="483557" y="186202"/>
                    <a:pt x="456328" y="213431"/>
                  </a:cubicBezTo>
                  <a:cubicBezTo>
                    <a:pt x="429098" y="238186"/>
                    <a:pt x="406819" y="265415"/>
                    <a:pt x="362261" y="267891"/>
                  </a:cubicBezTo>
                  <a:cubicBezTo>
                    <a:pt x="344933" y="270366"/>
                    <a:pt x="332556" y="267891"/>
                    <a:pt x="317703" y="262940"/>
                  </a:cubicBezTo>
                  <a:cubicBezTo>
                    <a:pt x="325130" y="253038"/>
                    <a:pt x="335031" y="243136"/>
                    <a:pt x="344933" y="233235"/>
                  </a:cubicBezTo>
                  <a:cubicBezTo>
                    <a:pt x="354835" y="225808"/>
                    <a:pt x="362261" y="213431"/>
                    <a:pt x="374638" y="206005"/>
                  </a:cubicBezTo>
                  <a:cubicBezTo>
                    <a:pt x="377114" y="203530"/>
                    <a:pt x="382065" y="203530"/>
                    <a:pt x="384540" y="201054"/>
                  </a:cubicBezTo>
                  <a:cubicBezTo>
                    <a:pt x="394442" y="193628"/>
                    <a:pt x="404344" y="181251"/>
                    <a:pt x="416721" y="168874"/>
                  </a:cubicBezTo>
                  <a:cubicBezTo>
                    <a:pt x="426622" y="158972"/>
                    <a:pt x="439000" y="149070"/>
                    <a:pt x="443950" y="139168"/>
                  </a:cubicBezTo>
                  <a:cubicBezTo>
                    <a:pt x="471180" y="92135"/>
                    <a:pt x="421672" y="40151"/>
                    <a:pt x="372163" y="67381"/>
                  </a:cubicBezTo>
                  <a:cubicBezTo>
                    <a:pt x="362261" y="72332"/>
                    <a:pt x="352359" y="84709"/>
                    <a:pt x="342458" y="94611"/>
                  </a:cubicBezTo>
                  <a:cubicBezTo>
                    <a:pt x="332556" y="104512"/>
                    <a:pt x="317703" y="116889"/>
                    <a:pt x="310277" y="124316"/>
                  </a:cubicBezTo>
                  <a:cubicBezTo>
                    <a:pt x="307802" y="129267"/>
                    <a:pt x="307802" y="134217"/>
                    <a:pt x="305326" y="136693"/>
                  </a:cubicBezTo>
                  <a:cubicBezTo>
                    <a:pt x="297900" y="149070"/>
                    <a:pt x="285523" y="156496"/>
                    <a:pt x="275621" y="166398"/>
                  </a:cubicBezTo>
                  <a:cubicBezTo>
                    <a:pt x="265720" y="176300"/>
                    <a:pt x="258293" y="186202"/>
                    <a:pt x="245916" y="193628"/>
                  </a:cubicBezTo>
                  <a:cubicBezTo>
                    <a:pt x="243441" y="178775"/>
                    <a:pt x="240965" y="168874"/>
                    <a:pt x="240965" y="149070"/>
                  </a:cubicBezTo>
                  <a:cubicBezTo>
                    <a:pt x="245916" y="106988"/>
                    <a:pt x="270670" y="82233"/>
                    <a:pt x="295425" y="55004"/>
                  </a:cubicBezTo>
                  <a:cubicBezTo>
                    <a:pt x="325130" y="25298"/>
                    <a:pt x="352359" y="-4407"/>
                    <a:pt x="406819" y="5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1073958" y="224898"/>
            <a:ext cx="2656478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</a:rPr>
              <a:t>擬定開發策略</a:t>
            </a:r>
          </a:p>
        </p:txBody>
      </p:sp>
      <p:sp>
        <p:nvSpPr>
          <p:cNvPr id="27" name="文本框 37"/>
          <p:cNvSpPr txBox="1"/>
          <p:nvPr/>
        </p:nvSpPr>
        <p:spPr>
          <a:xfrm>
            <a:off x="1115568" y="759817"/>
            <a:ext cx="3154680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development strategy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任意多边形 4"/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5"/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6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04FBE0F-F9EC-417A-9A96-E20A5B1C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02" y="2212717"/>
            <a:ext cx="9358171" cy="3017782"/>
          </a:xfrm>
          <a:prstGeom prst="rect">
            <a:avLst/>
          </a:prstGeom>
        </p:spPr>
      </p:pic>
      <p:sp>
        <p:nvSpPr>
          <p:cNvPr id="3" name="矩形 3">
            <a:extLst>
              <a:ext uri="{FF2B5EF4-FFF2-40B4-BE49-F238E27FC236}">
                <a16:creationId xmlns:a16="http://schemas.microsoft.com/office/drawing/2014/main" id="{0F0C8A79-A365-4BB4-8678-33CBC1632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183253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anose="020B0604020202020204" pitchFamily="34" charset="0"/>
              </a:rPr>
              <a:t>專案企劃</a:t>
            </a:r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8FC64ADB-CEC4-44F4-8B85-584595DD6B34}"/>
              </a:ext>
            </a:extLst>
          </p:cNvPr>
          <p:cNvSpPr txBox="1"/>
          <p:nvPr/>
        </p:nvSpPr>
        <p:spPr>
          <a:xfrm>
            <a:off x="1115568" y="759817"/>
            <a:ext cx="3154680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planning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A45535CE-258A-43F9-8E84-AF2CD9E76943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>
            <a:extLst>
              <a:ext uri="{FF2B5EF4-FFF2-40B4-BE49-F238E27FC236}">
                <a16:creationId xmlns:a16="http://schemas.microsoft.com/office/drawing/2014/main" id="{9F7F5495-73E4-4429-961A-B33996E7D3AB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D:\美工\Kuco co\素材\時尚PSD(圖庫)\金融科技\圖片\005.JPG">
            <a:extLst>
              <a:ext uri="{FF2B5EF4-FFF2-40B4-BE49-F238E27FC236}">
                <a16:creationId xmlns:a16="http://schemas.microsoft.com/office/drawing/2014/main" id="{A1922A4F-68A3-4045-BC71-76B47EED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48" y="198820"/>
            <a:ext cx="3809746" cy="29849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87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 18"/>
          <p:cNvSpPr/>
          <p:nvPr/>
        </p:nvSpPr>
        <p:spPr>
          <a:xfrm>
            <a:off x="4363233" y="2068863"/>
            <a:ext cx="3506539" cy="2069635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22"/>
          <p:cNvSpPr/>
          <p:nvPr/>
        </p:nvSpPr>
        <p:spPr>
          <a:xfrm>
            <a:off x="6517213" y="1604209"/>
            <a:ext cx="2253807" cy="140346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5"/>
          <p:cNvSpPr txBox="1"/>
          <p:nvPr/>
        </p:nvSpPr>
        <p:spPr>
          <a:xfrm>
            <a:off x="3111380" y="2441959"/>
            <a:ext cx="45487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5A538C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感謝聆聽</a:t>
            </a:r>
            <a:endParaRPr lang="zh-CN" altLang="en-US" sz="8000" b="1" dirty="0">
              <a:solidFill>
                <a:srgbClr val="41CBC6"/>
              </a:solidFill>
              <a:latin typeface="Impact" panose="020B0806030902050204" pitchFamily="34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709736" y="4511594"/>
            <a:ext cx="50612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觀念建置</a:t>
            </a:r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</a:t>
            </a:r>
            <a:r>
              <a:rPr lang="zh-CN" altLang="en-US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商務演練</a:t>
            </a:r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</a:t>
            </a:r>
            <a:r>
              <a:rPr lang="zh-CN" altLang="en-US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文件類別</a:t>
            </a:r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[PPT</a:t>
            </a:r>
            <a:r>
              <a:rPr lang="zh-CN" altLang="en-US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r>
              <a:rPr lang="en-US" altLang="zh-CN" sz="1500" spc="1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75" name="矩形 74"/>
          <p:cNvSpPr/>
          <p:nvPr/>
        </p:nvSpPr>
        <p:spPr>
          <a:xfrm>
            <a:off x="3891418" y="5220095"/>
            <a:ext cx="238265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部門：業務部</a:t>
            </a:r>
          </a:p>
        </p:txBody>
      </p:sp>
      <p:sp>
        <p:nvSpPr>
          <p:cNvPr id="76" name="矩形 75"/>
          <p:cNvSpPr/>
          <p:nvPr/>
        </p:nvSpPr>
        <p:spPr>
          <a:xfrm>
            <a:off x="6274072" y="5220095"/>
            <a:ext cx="238265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時間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1253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33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3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3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/>
      <p:bldP spid="74" grpId="0"/>
      <p:bldP spid="7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美工\Kuco co\POS機\16sucai_V576D302_712 [轉換]-01.png">
            <a:extLst>
              <a:ext uri="{FF2B5EF4-FFF2-40B4-BE49-F238E27FC236}">
                <a16:creationId xmlns:a16="http://schemas.microsoft.com/office/drawing/2014/main" id="{3FD93911-0BC7-41B3-A53C-EF4E72E9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735" y="129870"/>
            <a:ext cx="5664200" cy="56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 4">
            <a:extLst>
              <a:ext uri="{FF2B5EF4-FFF2-40B4-BE49-F238E27FC236}">
                <a16:creationId xmlns:a16="http://schemas.microsoft.com/office/drawing/2014/main" id="{9B998C26-C616-4BF5-BE8F-37F6EFD3BF37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5">
            <a:extLst>
              <a:ext uri="{FF2B5EF4-FFF2-40B4-BE49-F238E27FC236}">
                <a16:creationId xmlns:a16="http://schemas.microsoft.com/office/drawing/2014/main" id="{D8E26B05-1974-4023-95B9-33A6F691DD79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FA28F35A-268C-4E3F-AF01-E68CB40DF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2236492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經銷商資格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37">
            <a:extLst>
              <a:ext uri="{FF2B5EF4-FFF2-40B4-BE49-F238E27FC236}">
                <a16:creationId xmlns:a16="http://schemas.microsoft.com/office/drawing/2014/main" id="{2ECBAF67-7126-4614-B4DC-191AB0A27A56}"/>
              </a:ext>
            </a:extLst>
          </p:cNvPr>
          <p:cNvSpPr txBox="1"/>
          <p:nvPr/>
        </p:nvSpPr>
        <p:spPr>
          <a:xfrm>
            <a:off x="1073958" y="759817"/>
            <a:ext cx="3287730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Distributor qualification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719D63AC-0B07-4C4F-BA95-1E7BBEAD4F47}"/>
              </a:ext>
            </a:extLst>
          </p:cNvPr>
          <p:cNvSpPr txBox="1">
            <a:spLocks/>
          </p:cNvSpPr>
          <p:nvPr/>
        </p:nvSpPr>
        <p:spPr>
          <a:xfrm>
            <a:off x="1131278" y="1682261"/>
            <a:ext cx="10396882" cy="1151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加入經銷商相關條件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2648CF15-FE1C-4386-B1EB-F5B6A0FC1F8A}"/>
              </a:ext>
            </a:extLst>
          </p:cNvPr>
          <p:cNvSpPr txBox="1">
            <a:spLocks/>
          </p:cNvSpPr>
          <p:nvPr/>
        </p:nvSpPr>
        <p:spPr>
          <a:xfrm>
            <a:off x="913441" y="2509874"/>
            <a:ext cx="10394707" cy="33111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TW" altLang="en-US" sz="3600" dirty="0"/>
              <a:t>經銷權利金</a:t>
            </a:r>
            <a:r>
              <a:rPr lang="en-US" altLang="zh-TW" sz="3600" dirty="0"/>
              <a:t>$18000</a:t>
            </a:r>
            <a:r>
              <a:rPr lang="zh-TW" altLang="en-US" sz="3600" dirty="0"/>
              <a:t>元 </a:t>
            </a:r>
            <a:r>
              <a:rPr lang="en-US" altLang="zh-TW" sz="3600" dirty="0"/>
              <a:t>(</a:t>
            </a:r>
            <a:r>
              <a:rPr lang="zh-TW" altLang="en-US" sz="3600" dirty="0"/>
              <a:t>一次性</a:t>
            </a:r>
            <a:r>
              <a:rPr lang="en-US" altLang="zh-TW" sz="3600" dirty="0"/>
              <a:t>)</a:t>
            </a:r>
            <a:r>
              <a:rPr lang="zh-TW" altLang="en-US" sz="3600" dirty="0"/>
              <a:t>  </a:t>
            </a:r>
            <a:endParaRPr lang="en-US" altLang="zh-TW" sz="3600" dirty="0"/>
          </a:p>
          <a:p>
            <a:pPr>
              <a:lnSpc>
                <a:spcPct val="200000"/>
              </a:lnSpc>
            </a:pPr>
            <a:r>
              <a:rPr lang="zh-TW" altLang="en-US" sz="3600" dirty="0"/>
              <a:t>每間店面可享有業務傭收</a:t>
            </a:r>
            <a:r>
              <a:rPr lang="en-US" altLang="zh-TW" sz="3900" dirty="0">
                <a:solidFill>
                  <a:srgbClr val="002060"/>
                </a:solidFill>
              </a:rPr>
              <a:t>$</a:t>
            </a:r>
            <a:r>
              <a:rPr lang="en-US" altLang="zh-TW" sz="3900" u="sng" dirty="0">
                <a:solidFill>
                  <a:srgbClr val="002060"/>
                </a:solidFill>
              </a:rPr>
              <a:t>8000</a:t>
            </a:r>
            <a:endParaRPr lang="en-US" altLang="zh-TW" sz="3900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TW" sz="3600" dirty="0"/>
              <a:t>60</a:t>
            </a:r>
            <a:r>
              <a:rPr lang="zh-TW" altLang="en-US" sz="3600" dirty="0"/>
              <a:t>天內開發五間店面</a:t>
            </a:r>
            <a:r>
              <a:rPr lang="en-US" altLang="zh-TW" sz="3600" dirty="0"/>
              <a:t> ,  </a:t>
            </a:r>
            <a:r>
              <a:rPr lang="en-US" altLang="zh-TW" sz="3600" dirty="0">
                <a:solidFill>
                  <a:srgbClr val="FF0000"/>
                </a:solidFill>
              </a:rPr>
              <a:t>$</a:t>
            </a:r>
            <a:r>
              <a:rPr lang="en-US" altLang="zh-TW" sz="3600" strike="sngStrike" dirty="0">
                <a:solidFill>
                  <a:srgbClr val="FF0000"/>
                </a:solidFill>
              </a:rPr>
              <a:t>18000</a:t>
            </a:r>
            <a:r>
              <a:rPr lang="zh-TW" altLang="en-US" sz="3600" dirty="0"/>
              <a:t>權利金全數退回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6212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美工\ZHENG\旺旺通內部培訓PTT\素材\素材中国sccnn.com_v576d239_598 [轉換]-01-01.png">
            <a:extLst>
              <a:ext uri="{FF2B5EF4-FFF2-40B4-BE49-F238E27FC236}">
                <a16:creationId xmlns:a16="http://schemas.microsoft.com/office/drawing/2014/main" id="{30D89A9B-E086-437A-A4C7-A169B4A9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0" y="1890362"/>
            <a:ext cx="4157133" cy="37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1E315B10-7FA2-44AC-B70F-B99BAD9C7E1C}"/>
              </a:ext>
            </a:extLst>
          </p:cNvPr>
          <p:cNvSpPr txBox="1">
            <a:spLocks/>
          </p:cNvSpPr>
          <p:nvPr/>
        </p:nvSpPr>
        <p:spPr>
          <a:xfrm>
            <a:off x="6166443" y="604416"/>
            <a:ext cx="10396882" cy="1151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業務傭收獎金</a:t>
            </a:r>
          </a:p>
        </p:txBody>
      </p:sp>
      <p:sp>
        <p:nvSpPr>
          <p:cNvPr id="4" name="任意多边形 4">
            <a:extLst>
              <a:ext uri="{FF2B5EF4-FFF2-40B4-BE49-F238E27FC236}">
                <a16:creationId xmlns:a16="http://schemas.microsoft.com/office/drawing/2014/main" id="{2A00B63B-5969-4C2F-A323-405CDB2204BE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5">
            <a:extLst>
              <a:ext uri="{FF2B5EF4-FFF2-40B4-BE49-F238E27FC236}">
                <a16:creationId xmlns:a16="http://schemas.microsoft.com/office/drawing/2014/main" id="{765A70CD-F083-4932-90DE-DC489C4D5052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7288001-FAA9-4307-B61F-625EB327013C}"/>
              </a:ext>
            </a:extLst>
          </p:cNvPr>
          <p:cNvSpPr txBox="1">
            <a:spLocks/>
          </p:cNvSpPr>
          <p:nvPr/>
        </p:nvSpPr>
        <p:spPr>
          <a:xfrm>
            <a:off x="4711193" y="1796566"/>
            <a:ext cx="12183534" cy="434869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zh-TW" altLang="en-US" sz="9600" b="1" dirty="0"/>
              <a:t>一間店家  一年合約   </a:t>
            </a:r>
            <a:r>
              <a:rPr lang="en-US" altLang="zh-TW" sz="9600" dirty="0"/>
              <a:t>15900</a:t>
            </a:r>
            <a:r>
              <a:rPr lang="zh-TW" altLang="en-US" sz="9600" dirty="0"/>
              <a:t>    </a:t>
            </a:r>
            <a:r>
              <a:rPr lang="zh-TW" altLang="en-US" sz="9600" b="1" dirty="0"/>
              <a:t>傭收獎金  </a:t>
            </a:r>
            <a:r>
              <a:rPr lang="en-US" altLang="zh-TW" sz="9600" dirty="0">
                <a:solidFill>
                  <a:srgbClr val="FF0000"/>
                </a:solidFill>
              </a:rPr>
              <a:t>8000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TW" altLang="en-US" sz="9600" dirty="0"/>
              <a:t>                       </a:t>
            </a:r>
            <a:r>
              <a:rPr lang="zh-TW" altLang="en-US" sz="9600" b="1" dirty="0"/>
              <a:t>次年續約   </a:t>
            </a:r>
            <a:r>
              <a:rPr lang="en-US" altLang="zh-TW" sz="9600" dirty="0"/>
              <a:t>10000</a:t>
            </a:r>
            <a:r>
              <a:rPr lang="zh-TW" altLang="en-US" sz="9600" dirty="0"/>
              <a:t>    </a:t>
            </a:r>
            <a:r>
              <a:rPr lang="zh-TW" altLang="en-US" sz="9600" b="1" dirty="0"/>
              <a:t>傭收獎金  </a:t>
            </a:r>
            <a:r>
              <a:rPr lang="en-US" altLang="zh-TW" sz="9600" dirty="0">
                <a:solidFill>
                  <a:srgbClr val="FF0000"/>
                </a:solidFill>
              </a:rPr>
              <a:t>2500</a:t>
            </a:r>
          </a:p>
          <a:p>
            <a:pPr>
              <a:lnSpc>
                <a:spcPct val="170000"/>
              </a:lnSpc>
            </a:pPr>
            <a:r>
              <a:rPr lang="zh-TW" altLang="en-US" sz="9600" b="1" dirty="0"/>
              <a:t>一間店面   三年合約  </a:t>
            </a:r>
            <a:r>
              <a:rPr lang="en-US" altLang="zh-TW" sz="9600" dirty="0"/>
              <a:t>25900</a:t>
            </a:r>
            <a:r>
              <a:rPr lang="zh-TW" altLang="en-US" sz="9600" dirty="0"/>
              <a:t>    </a:t>
            </a:r>
            <a:r>
              <a:rPr lang="zh-TW" altLang="en-US" sz="9600" b="1" dirty="0"/>
              <a:t>傭收獎金</a:t>
            </a:r>
            <a:r>
              <a:rPr lang="en-US" altLang="zh-TW" sz="9600" dirty="0">
                <a:solidFill>
                  <a:srgbClr val="FF0000"/>
                </a:solidFill>
              </a:rPr>
              <a:t>13000</a:t>
            </a:r>
          </a:p>
          <a:p>
            <a:pPr>
              <a:lnSpc>
                <a:spcPct val="170000"/>
              </a:lnSpc>
            </a:pPr>
            <a:r>
              <a:rPr lang="en-US" altLang="zh-TW" sz="9600" dirty="0"/>
              <a:t>EX:  </a:t>
            </a:r>
            <a:r>
              <a:rPr lang="zh-TW" altLang="en-US" sz="9600" b="1" dirty="0"/>
              <a:t>三年合約        </a:t>
            </a:r>
            <a:r>
              <a:rPr lang="en-US" altLang="zh-TW" sz="9600" dirty="0">
                <a:solidFill>
                  <a:srgbClr val="002060"/>
                </a:solidFill>
              </a:rPr>
              <a:t>15900</a:t>
            </a:r>
            <a:r>
              <a:rPr lang="zh-TW" altLang="en-US" sz="9600" dirty="0"/>
              <a:t>   →         </a:t>
            </a:r>
            <a:r>
              <a:rPr lang="en-US" altLang="zh-TW" sz="11200" dirty="0">
                <a:solidFill>
                  <a:srgbClr val="FF0000"/>
                </a:solidFill>
              </a:rPr>
              <a:t>8000</a:t>
            </a:r>
            <a:r>
              <a:rPr lang="zh-TW" altLang="en-US" sz="9600" dirty="0"/>
              <a:t> </a:t>
            </a:r>
            <a:r>
              <a:rPr lang="en-US" altLang="zh-TW" sz="9600" b="1" dirty="0"/>
              <a:t>(</a:t>
            </a:r>
            <a:r>
              <a:rPr lang="zh-TW" altLang="en-US" sz="9600" b="1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獎金</a:t>
            </a:r>
            <a:r>
              <a:rPr lang="en-US" altLang="zh-TW" sz="9600" b="1" dirty="0"/>
              <a:t>)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TW" altLang="en-US" sz="9600" dirty="0">
                <a:solidFill>
                  <a:srgbClr val="002060"/>
                </a:solidFill>
              </a:rPr>
              <a:t>                                       </a:t>
            </a:r>
            <a:r>
              <a:rPr lang="en-US" altLang="zh-TW" sz="9600" dirty="0">
                <a:solidFill>
                  <a:srgbClr val="002060"/>
                </a:solidFill>
              </a:rPr>
              <a:t>5000</a:t>
            </a:r>
            <a:r>
              <a:rPr lang="zh-TW" altLang="en-US" sz="9600" dirty="0">
                <a:solidFill>
                  <a:srgbClr val="002060"/>
                </a:solidFill>
              </a:rPr>
              <a:t>   </a:t>
            </a:r>
            <a:r>
              <a:rPr lang="zh-TW" altLang="en-US" sz="9600" dirty="0"/>
              <a:t>→         </a:t>
            </a:r>
            <a:r>
              <a:rPr lang="en-US" altLang="zh-TW" sz="11200" dirty="0">
                <a:solidFill>
                  <a:srgbClr val="FF0000"/>
                </a:solidFill>
              </a:rPr>
              <a:t>2500</a:t>
            </a:r>
            <a:r>
              <a:rPr lang="zh-TW" altLang="en-US" sz="9600" dirty="0"/>
              <a:t> </a:t>
            </a:r>
            <a:r>
              <a:rPr lang="en-US" altLang="zh-TW" sz="9600" b="1" dirty="0"/>
              <a:t>(</a:t>
            </a:r>
            <a:r>
              <a:rPr lang="zh-TW" altLang="en-US" sz="9600" b="1" dirty="0"/>
              <a:t>獎金</a:t>
            </a:r>
            <a:r>
              <a:rPr lang="en-US" altLang="zh-TW" sz="9600" b="1" dirty="0"/>
              <a:t>)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TW" altLang="en-US" sz="9600" dirty="0">
                <a:solidFill>
                  <a:srgbClr val="002060"/>
                </a:solidFill>
              </a:rPr>
              <a:t>                                       </a:t>
            </a:r>
            <a:r>
              <a:rPr lang="en-US" altLang="zh-TW" sz="9600" dirty="0">
                <a:solidFill>
                  <a:srgbClr val="002060"/>
                </a:solidFill>
              </a:rPr>
              <a:t>5000</a:t>
            </a:r>
            <a:r>
              <a:rPr lang="zh-TW" altLang="en-US" sz="9600" dirty="0">
                <a:solidFill>
                  <a:srgbClr val="002060"/>
                </a:solidFill>
              </a:rPr>
              <a:t>   </a:t>
            </a:r>
            <a:r>
              <a:rPr lang="zh-TW" altLang="en-US" sz="9600" dirty="0"/>
              <a:t>→         </a:t>
            </a:r>
            <a:r>
              <a:rPr lang="en-US" altLang="zh-TW" sz="11200" dirty="0">
                <a:solidFill>
                  <a:srgbClr val="FF0000"/>
                </a:solidFill>
              </a:rPr>
              <a:t>2500</a:t>
            </a:r>
            <a:r>
              <a:rPr lang="zh-TW" altLang="en-US" sz="9600" dirty="0">
                <a:solidFill>
                  <a:srgbClr val="FF0000"/>
                </a:solidFill>
              </a:rPr>
              <a:t> </a:t>
            </a:r>
            <a:r>
              <a:rPr lang="en-US" altLang="zh-TW" sz="9600" b="1" dirty="0"/>
              <a:t>(</a:t>
            </a:r>
            <a:r>
              <a:rPr lang="zh-TW" altLang="en-US" sz="9600" b="1" dirty="0"/>
              <a:t>獎金</a:t>
            </a:r>
            <a:r>
              <a:rPr lang="en-US" altLang="zh-TW" sz="9600" b="1" dirty="0"/>
              <a:t>)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                                            </a:t>
            </a:r>
            <a:endParaRPr lang="en-US" altLang="zh-TW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4A79E605-218A-4A7A-AFE1-7D6BEA632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2236492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經銷商資格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37">
            <a:extLst>
              <a:ext uri="{FF2B5EF4-FFF2-40B4-BE49-F238E27FC236}">
                <a16:creationId xmlns:a16="http://schemas.microsoft.com/office/drawing/2014/main" id="{977D02A7-709A-4293-8585-F91B42214C26}"/>
              </a:ext>
            </a:extLst>
          </p:cNvPr>
          <p:cNvSpPr txBox="1"/>
          <p:nvPr/>
        </p:nvSpPr>
        <p:spPr>
          <a:xfrm>
            <a:off x="1073958" y="759817"/>
            <a:ext cx="2958546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Distributor qualification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1073958" y="224898"/>
            <a:ext cx="2236492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關於手續費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4" name="文本框 37"/>
          <p:cNvSpPr txBox="1"/>
          <p:nvPr/>
        </p:nvSpPr>
        <p:spPr>
          <a:xfrm>
            <a:off x="1073958" y="759817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Fees</a:t>
            </a:r>
            <a:endParaRPr lang="zh-CN" altLang="en-US" sz="1600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任意多边形 4"/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5"/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B088E73-0EEE-4BAE-9C60-BCE319186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50" y="859536"/>
            <a:ext cx="3075628" cy="56133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7" name="Rectangle 85">
            <a:extLst>
              <a:ext uri="{FF2B5EF4-FFF2-40B4-BE49-F238E27FC236}">
                <a16:creationId xmlns:a16="http://schemas.microsoft.com/office/drawing/2014/main" id="{1D9B0B45-2EF9-47B2-B064-94C61121071E}"/>
              </a:ext>
            </a:extLst>
          </p:cNvPr>
          <p:cNvSpPr/>
          <p:nvPr/>
        </p:nvSpPr>
        <p:spPr>
          <a:xfrm>
            <a:off x="1539240" y="1384628"/>
            <a:ext cx="42005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 </a:t>
            </a:r>
            <a:r>
              <a:rPr lang="en-US" altLang="zh-TW" sz="2400" dirty="0"/>
              <a:t>2.3</a:t>
            </a:r>
            <a:r>
              <a:rPr lang="zh-TW" altLang="zh-TW" sz="2400" dirty="0"/>
              <a:t>～</a:t>
            </a:r>
            <a:r>
              <a:rPr lang="en-US" altLang="zh-TW" sz="2400" dirty="0"/>
              <a:t>3% </a:t>
            </a:r>
            <a:r>
              <a:rPr lang="en-US" altLang="zh-TW" sz="2400" b="1" dirty="0"/>
              <a:t>(</a:t>
            </a:r>
            <a:r>
              <a:rPr lang="zh-TW" altLang="zh-TW" sz="2400" b="1" dirty="0"/>
              <a:t>公司成本</a:t>
            </a:r>
            <a:r>
              <a:rPr lang="en-US" altLang="zh-TW" sz="2400" b="1" dirty="0"/>
              <a:t>)</a:t>
            </a:r>
            <a:endParaRPr lang="zh-TW" altLang="zh-TW" sz="2400" b="1" dirty="0"/>
          </a:p>
          <a:p>
            <a:r>
              <a:rPr lang="en-US" altLang="zh-TW" sz="2400" dirty="0"/>
              <a:t> 2.5% (</a:t>
            </a:r>
            <a:r>
              <a:rPr lang="zh-TW" altLang="en-US" sz="2400" b="1" dirty="0"/>
              <a:t>以下需要經過公司同意</a:t>
            </a:r>
            <a:r>
              <a:rPr lang="en-US" altLang="zh-TW" sz="2400" dirty="0"/>
              <a:t>)</a:t>
            </a:r>
          </a:p>
          <a:p>
            <a:r>
              <a:rPr lang="zh-CN" altLang="en-US" sz="2400" dirty="0"/>
              <a:t>可談</a:t>
            </a:r>
            <a:r>
              <a:rPr lang="en-US" altLang="zh-CN" sz="2400" dirty="0"/>
              <a:t>2.5</a:t>
            </a:r>
            <a:r>
              <a:rPr lang="zh-CN" altLang="en-US" sz="2400" dirty="0"/>
              <a:t>～</a:t>
            </a:r>
            <a:r>
              <a:rPr lang="en-US" altLang="zh-CN" sz="2400" dirty="0"/>
              <a:t>3%</a:t>
            </a:r>
            <a:endParaRPr lang="en-US" altLang="zh-TW" sz="2400" dirty="0"/>
          </a:p>
        </p:txBody>
      </p:sp>
      <p:sp>
        <p:nvSpPr>
          <p:cNvPr id="28" name="Rectangle 85">
            <a:extLst>
              <a:ext uri="{FF2B5EF4-FFF2-40B4-BE49-F238E27FC236}">
                <a16:creationId xmlns:a16="http://schemas.microsoft.com/office/drawing/2014/main" id="{801FC0E5-BBC4-4F44-B63A-EAD7652FA2C9}"/>
              </a:ext>
            </a:extLst>
          </p:cNvPr>
          <p:cNvSpPr/>
          <p:nvPr/>
        </p:nvSpPr>
        <p:spPr>
          <a:xfrm>
            <a:off x="8638257" y="2453714"/>
            <a:ext cx="35537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/>
              <a:t>Ex:2.8%</a:t>
            </a:r>
            <a:r>
              <a:rPr lang="zh-TW" altLang="zh-TW" sz="3200" b="1" dirty="0"/>
              <a:t>→</a:t>
            </a:r>
            <a:r>
              <a:rPr lang="en-US" altLang="zh-TW" sz="3200" b="1" dirty="0"/>
              <a:t>2.8 </a:t>
            </a:r>
            <a:r>
              <a:rPr lang="zh-TW" altLang="zh-TW" sz="3200" b="1" dirty="0"/>
              <a:t>–</a:t>
            </a:r>
            <a:r>
              <a:rPr lang="en-US" altLang="zh-TW" sz="3200" b="1" dirty="0"/>
              <a:t> 2.3 = </a:t>
            </a:r>
            <a:r>
              <a:rPr lang="en-US" altLang="zh-TW" sz="3200" b="1" dirty="0">
                <a:solidFill>
                  <a:srgbClr val="FF0000"/>
                </a:solidFill>
              </a:rPr>
              <a:t>0.5</a:t>
            </a:r>
            <a:endParaRPr lang="en-US" altLang="zh-TW" sz="3200" b="1" dirty="0"/>
          </a:p>
        </p:txBody>
      </p:sp>
      <p:sp>
        <p:nvSpPr>
          <p:cNvPr id="29" name="Rectangle 85">
            <a:extLst>
              <a:ext uri="{FF2B5EF4-FFF2-40B4-BE49-F238E27FC236}">
                <a16:creationId xmlns:a16="http://schemas.microsoft.com/office/drawing/2014/main" id="{ED5631AE-B761-4E16-9AFA-6AE66C4BDBDC}"/>
              </a:ext>
            </a:extLst>
          </p:cNvPr>
          <p:cNvSpPr/>
          <p:nvPr/>
        </p:nvSpPr>
        <p:spPr>
          <a:xfrm>
            <a:off x="1599820" y="2909390"/>
            <a:ext cx="4210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400" b="1" dirty="0"/>
              <a:t>該經銷商可享有</a:t>
            </a:r>
            <a:r>
              <a:rPr lang="en-US" altLang="zh-TW" sz="2400" dirty="0"/>
              <a:t>0.5%</a:t>
            </a:r>
            <a:r>
              <a:rPr lang="zh-TW" altLang="zh-TW" sz="2400" b="1" dirty="0"/>
              <a:t>中的</a:t>
            </a:r>
            <a:r>
              <a:rPr lang="en-US" altLang="zh-TW" sz="2400" dirty="0"/>
              <a:t>40%</a:t>
            </a:r>
            <a:endParaRPr lang="zh-TW" altLang="zh-TW" sz="2400" dirty="0"/>
          </a:p>
          <a:p>
            <a:r>
              <a:rPr lang="zh-TW" altLang="en-US" sz="2400" dirty="0"/>
              <a:t>     </a:t>
            </a:r>
            <a:r>
              <a:rPr lang="zh-TW" altLang="zh-TW" sz="2400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作為該經銷商的永續收入</a:t>
            </a:r>
          </a:p>
        </p:txBody>
      </p:sp>
      <p:grpSp>
        <p:nvGrpSpPr>
          <p:cNvPr id="30" name="Group 19">
            <a:extLst>
              <a:ext uri="{FF2B5EF4-FFF2-40B4-BE49-F238E27FC236}">
                <a16:creationId xmlns:a16="http://schemas.microsoft.com/office/drawing/2014/main" id="{7842D604-1091-410C-8518-49837FF478C2}"/>
              </a:ext>
            </a:extLst>
          </p:cNvPr>
          <p:cNvGrpSpPr/>
          <p:nvPr/>
        </p:nvGrpSpPr>
        <p:grpSpPr>
          <a:xfrm>
            <a:off x="1387723" y="5021699"/>
            <a:ext cx="4105471" cy="1297103"/>
            <a:chOff x="873251" y="5128108"/>
            <a:chExt cx="3893022" cy="1229981"/>
          </a:xfrm>
        </p:grpSpPr>
        <p:sp>
          <p:nvSpPr>
            <p:cNvPr id="31" name="Rectangle 88">
              <a:extLst>
                <a:ext uri="{FF2B5EF4-FFF2-40B4-BE49-F238E27FC236}">
                  <a16:creationId xmlns:a16="http://schemas.microsoft.com/office/drawing/2014/main" id="{6B27E4C0-C39E-435E-B599-8A0CCF1E861A}"/>
                </a:ext>
              </a:extLst>
            </p:cNvPr>
            <p:cNvSpPr/>
            <p:nvPr/>
          </p:nvSpPr>
          <p:spPr>
            <a:xfrm>
              <a:off x="873251" y="5128108"/>
              <a:ext cx="3893022" cy="12299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Rectangle 89">
              <a:extLst>
                <a:ext uri="{FF2B5EF4-FFF2-40B4-BE49-F238E27FC236}">
                  <a16:creationId xmlns:a16="http://schemas.microsoft.com/office/drawing/2014/main" id="{47705576-CE9D-4EF1-9A73-B2D02F6F9308}"/>
                </a:ext>
              </a:extLst>
            </p:cNvPr>
            <p:cNvSpPr/>
            <p:nvPr/>
          </p:nvSpPr>
          <p:spPr>
            <a:xfrm>
              <a:off x="965955" y="5503925"/>
              <a:ext cx="3478696" cy="471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通常都會先從</a:t>
              </a: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2.8%</a:t>
              </a: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談起</a:t>
              </a:r>
              <a:endParaRPr lang="en-GB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Freeform 93">
            <a:extLst>
              <a:ext uri="{FF2B5EF4-FFF2-40B4-BE49-F238E27FC236}">
                <a16:creationId xmlns:a16="http://schemas.microsoft.com/office/drawing/2014/main" id="{0D922B44-DB3A-4E54-99C2-CDA8A218EDDF}"/>
              </a:ext>
            </a:extLst>
          </p:cNvPr>
          <p:cNvSpPr>
            <a:spLocks noEditPoints="1"/>
          </p:cNvSpPr>
          <p:nvPr/>
        </p:nvSpPr>
        <p:spPr bwMode="auto">
          <a:xfrm>
            <a:off x="818800" y="1446516"/>
            <a:ext cx="396449" cy="40450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rgbClr val="B9DF2D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Freeform 94">
            <a:extLst>
              <a:ext uri="{FF2B5EF4-FFF2-40B4-BE49-F238E27FC236}">
                <a16:creationId xmlns:a16="http://schemas.microsoft.com/office/drawing/2014/main" id="{6DF3E133-8E1A-4735-84BB-5408311F2F31}"/>
              </a:ext>
            </a:extLst>
          </p:cNvPr>
          <p:cNvSpPr>
            <a:spLocks noEditPoints="1"/>
          </p:cNvSpPr>
          <p:nvPr/>
        </p:nvSpPr>
        <p:spPr bwMode="auto">
          <a:xfrm>
            <a:off x="804672" y="2779776"/>
            <a:ext cx="468578" cy="552568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rgbClr val="318F2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Freeform 92">
            <a:extLst>
              <a:ext uri="{FF2B5EF4-FFF2-40B4-BE49-F238E27FC236}">
                <a16:creationId xmlns:a16="http://schemas.microsoft.com/office/drawing/2014/main" id="{ED64A445-5ECC-4A99-9EFB-3F87DDD798FA}"/>
              </a:ext>
            </a:extLst>
          </p:cNvPr>
          <p:cNvSpPr>
            <a:spLocks noEditPoints="1"/>
          </p:cNvSpPr>
          <p:nvPr/>
        </p:nvSpPr>
        <p:spPr bwMode="auto">
          <a:xfrm>
            <a:off x="8941887" y="1665973"/>
            <a:ext cx="416574" cy="4387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Rectangle 95">
            <a:extLst>
              <a:ext uri="{FF2B5EF4-FFF2-40B4-BE49-F238E27FC236}">
                <a16:creationId xmlns:a16="http://schemas.microsoft.com/office/drawing/2014/main" id="{742270DF-D3CE-48DA-BFE8-7ADCC1F3CC03}"/>
              </a:ext>
            </a:extLst>
          </p:cNvPr>
          <p:cNvSpPr/>
          <p:nvPr/>
        </p:nvSpPr>
        <p:spPr>
          <a:xfrm>
            <a:off x="607772" y="1882983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公司成本</a:t>
            </a:r>
            <a:endParaRPr lang="en-GB" altLang="zh-CN" sz="1200" dirty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Rectangle 95">
            <a:extLst>
              <a:ext uri="{FF2B5EF4-FFF2-40B4-BE49-F238E27FC236}">
                <a16:creationId xmlns:a16="http://schemas.microsoft.com/office/drawing/2014/main" id="{70AF33BB-E156-4769-A7A3-31E80B3FE3BB}"/>
              </a:ext>
            </a:extLst>
          </p:cNvPr>
          <p:cNvSpPr/>
          <p:nvPr/>
        </p:nvSpPr>
        <p:spPr>
          <a:xfrm>
            <a:off x="691211" y="3373836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被動收入</a:t>
            </a:r>
            <a:endParaRPr lang="en-GB" altLang="zh-CN" sz="1200" dirty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Rectangle 95">
            <a:extLst>
              <a:ext uri="{FF2B5EF4-FFF2-40B4-BE49-F238E27FC236}">
                <a16:creationId xmlns:a16="http://schemas.microsoft.com/office/drawing/2014/main" id="{FCB9CA3B-6AA7-4196-AF5B-6C2876714456}"/>
              </a:ext>
            </a:extLst>
          </p:cNvPr>
          <p:cNvSpPr/>
          <p:nvPr/>
        </p:nvSpPr>
        <p:spPr>
          <a:xfrm>
            <a:off x="8734502" y="2094057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舉例</a:t>
            </a:r>
            <a:endParaRPr lang="en-GB" altLang="zh-CN" sz="1200" dirty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4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8543027F-B584-4CC8-BF2F-E82E01C7FE61}"/>
              </a:ext>
            </a:extLst>
          </p:cNvPr>
          <p:cNvSpPr txBox="1"/>
          <p:nvPr/>
        </p:nvSpPr>
        <p:spPr>
          <a:xfrm>
            <a:off x="4772566" y="3806864"/>
            <a:ext cx="2646878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A9CCB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觀念建置</a:t>
            </a:r>
          </a:p>
        </p:txBody>
      </p:sp>
      <p:sp>
        <p:nvSpPr>
          <p:cNvPr id="5" name="矩形 47">
            <a:extLst>
              <a:ext uri="{FF2B5EF4-FFF2-40B4-BE49-F238E27FC236}">
                <a16:creationId xmlns:a16="http://schemas.microsoft.com/office/drawing/2014/main" id="{E058AF9C-9500-4AD2-A943-B109B1292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516" y="4743323"/>
            <a:ext cx="4940968" cy="36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TW" sz="1600" dirty="0">
                <a:solidFill>
                  <a:srgbClr val="0070C0"/>
                </a:solidFill>
              </a:rPr>
              <a:t>Concept construction</a:t>
            </a:r>
            <a:endParaRPr lang="en-US" altLang="zh-CN" sz="1000" dirty="0">
              <a:solidFill>
                <a:srgbClr val="0070C0"/>
              </a:solidFill>
              <a:sym typeface="微软雅黑" pitchFamily="34" charset="-122"/>
            </a:endParaRPr>
          </a:p>
        </p:txBody>
      </p:sp>
      <p:grpSp>
        <p:nvGrpSpPr>
          <p:cNvPr id="6" name="组合 7">
            <a:extLst>
              <a:ext uri="{FF2B5EF4-FFF2-40B4-BE49-F238E27FC236}">
                <a16:creationId xmlns:a16="http://schemas.microsoft.com/office/drawing/2014/main" id="{5DEA7D0A-F55C-4BC8-BB2C-3B6133C696D6}"/>
              </a:ext>
            </a:extLst>
          </p:cNvPr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7" name="TextBox 59">
              <a:extLst>
                <a:ext uri="{FF2B5EF4-FFF2-40B4-BE49-F238E27FC236}">
                  <a16:creationId xmlns:a16="http://schemas.microsoft.com/office/drawing/2014/main" id="{CDA8401F-0566-4B9F-9492-703A55BA0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>
                  <a:solidFill>
                    <a:srgbClr val="4A9CCB"/>
                  </a:solidFill>
                  <a:latin typeface="Impact" panose="020B0806030902050204" pitchFamily="34" charset="0"/>
                  <a:ea typeface="微软雅黑" pitchFamily="34" charset="-122"/>
                </a:rPr>
                <a:t>02</a:t>
              </a:r>
              <a:endParaRPr lang="en-US" altLang="ko-KR" sz="8800" kern="0" dirty="0">
                <a:solidFill>
                  <a:srgbClr val="4A9CCB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391C4CDA-E300-4AE4-B099-E657CB1938E2}"/>
                </a:ext>
              </a:extLst>
            </p:cNvPr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A9CCB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A45D5F5-94F0-4192-A020-75D68FBD3E1B}"/>
                </a:ext>
              </a:extLst>
            </p:cNvPr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A9CCB"/>
                </a:solidFill>
              </a:endParaRPr>
            </a:p>
          </p:txBody>
        </p:sp>
      </p:grpSp>
      <p:sp>
        <p:nvSpPr>
          <p:cNvPr id="10" name="任意多边形 38">
            <a:extLst>
              <a:ext uri="{FF2B5EF4-FFF2-40B4-BE49-F238E27FC236}">
                <a16:creationId xmlns:a16="http://schemas.microsoft.com/office/drawing/2014/main" id="{CA8E376B-1F01-4386-9F9F-C1BB9E1B7A46}"/>
              </a:ext>
            </a:extLst>
          </p:cNvPr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4A9CCB"/>
              </a:solidFill>
            </a:endParaRPr>
          </a:p>
        </p:txBody>
      </p:sp>
      <p:sp>
        <p:nvSpPr>
          <p:cNvPr id="11" name="任意多边形 36">
            <a:extLst>
              <a:ext uri="{FF2B5EF4-FFF2-40B4-BE49-F238E27FC236}">
                <a16:creationId xmlns:a16="http://schemas.microsoft.com/office/drawing/2014/main" id="{34A1C990-4E8A-4A37-8443-A98CA8C55C8F}"/>
              </a:ext>
            </a:extLst>
          </p:cNvPr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9" fmla="*/ 709545 w 2362498"/>
              <a:gd name="connsiteY9" fmla="*/ 1703863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0" fmla="*/ 2362498 w 2362498"/>
              <a:gd name="connsiteY0" fmla="*/ 1612423 h 1827878"/>
              <a:gd name="connsiteX1" fmla="*/ 2362498 w 2362498"/>
              <a:gd name="connsiteY1" fmla="*/ 1827878 h 1827878"/>
              <a:gd name="connsiteX2" fmla="*/ 839514 w 2362498"/>
              <a:gd name="connsiteY2" fmla="*/ 1827878 h 1827878"/>
              <a:gd name="connsiteX3" fmla="*/ 433218 w 2362498"/>
              <a:gd name="connsiteY3" fmla="*/ 1827878 h 1827878"/>
              <a:gd name="connsiteX4" fmla="*/ 433218 w 2362498"/>
              <a:gd name="connsiteY4" fmla="*/ 1826314 h 1827878"/>
              <a:gd name="connsiteX5" fmla="*/ 0 w 2362498"/>
              <a:gd name="connsiteY5" fmla="*/ 1826314 h 1827878"/>
              <a:gd name="connsiteX6" fmla="*/ 0 w 2362498"/>
              <a:gd name="connsiteY6" fmla="*/ 0 h 1827878"/>
              <a:gd name="connsiteX7" fmla="*/ 618105 w 2362498"/>
              <a:gd name="connsiteY7" fmla="*/ 0 h 182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4A9CCB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43E6AAD-DD32-4689-8793-758ACCAE2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58" y="0"/>
            <a:ext cx="2309410" cy="20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6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4">
            <a:extLst>
              <a:ext uri="{FF2B5EF4-FFF2-40B4-BE49-F238E27FC236}">
                <a16:creationId xmlns:a16="http://schemas.microsoft.com/office/drawing/2014/main" id="{A89798F8-3339-46C9-8B54-D8277DE31754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5">
            <a:extLst>
              <a:ext uri="{FF2B5EF4-FFF2-40B4-BE49-F238E27FC236}">
                <a16:creationId xmlns:a16="http://schemas.microsoft.com/office/drawing/2014/main" id="{8285DB23-FE7D-4AC8-83D6-4AB82264EE51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0D88DC25-37F7-4B98-BB41-0A9BC6E0D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觀念建置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37">
            <a:extLst>
              <a:ext uri="{FF2B5EF4-FFF2-40B4-BE49-F238E27FC236}">
                <a16:creationId xmlns:a16="http://schemas.microsoft.com/office/drawing/2014/main" id="{8505825F-9D79-4C22-BCE2-76B68E4A9A35}"/>
              </a:ext>
            </a:extLst>
          </p:cNvPr>
          <p:cNvSpPr txBox="1"/>
          <p:nvPr/>
        </p:nvSpPr>
        <p:spPr>
          <a:xfrm>
            <a:off x="1073958" y="759817"/>
            <a:ext cx="2308007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construction</a:t>
            </a:r>
            <a:endParaRPr lang="zh-CN" altLang="en-US" sz="1600" baseline="-3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AB4D49-E4F5-4EAB-8A6D-FA1464CBC856}"/>
              </a:ext>
            </a:extLst>
          </p:cNvPr>
          <p:cNvSpPr/>
          <p:nvPr/>
        </p:nvSpPr>
        <p:spPr>
          <a:xfrm>
            <a:off x="1573593" y="4014899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意圖１００％</a:t>
            </a:r>
            <a:endParaRPr lang="en-US" altLang="zh-TW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95E74A-2F33-45DA-A927-8C66BF5A6D27}"/>
              </a:ext>
            </a:extLst>
          </p:cNvPr>
          <p:cNvSpPr/>
          <p:nvPr/>
        </p:nvSpPr>
        <p:spPr>
          <a:xfrm>
            <a:off x="6946063" y="4007502"/>
            <a:ext cx="433965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方法　　０％</a:t>
            </a:r>
            <a:endParaRPr lang="en-US" altLang="zh-TW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11E72F-5D74-4D92-B4C9-12737AA16241}"/>
              </a:ext>
            </a:extLst>
          </p:cNvPr>
          <p:cNvSpPr/>
          <p:nvPr/>
        </p:nvSpPr>
        <p:spPr>
          <a:xfrm>
            <a:off x="1502419" y="2434676"/>
            <a:ext cx="987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意圖與方法你會如何分配比例？</a:t>
            </a:r>
          </a:p>
        </p:txBody>
      </p:sp>
    </p:spTree>
    <p:extLst>
      <p:ext uri="{BB962C8B-B14F-4D97-AF65-F5344CB8AC3E}">
        <p14:creationId xmlns:p14="http://schemas.microsoft.com/office/powerpoint/2010/main" val="25209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071188F5-7A99-4083-97DE-E039C19AA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65" y="2619822"/>
            <a:ext cx="8250782" cy="3359247"/>
          </a:xfrm>
          <a:prstGeom prst="rect">
            <a:avLst/>
          </a:prstGeom>
        </p:spPr>
      </p:pic>
      <p:sp>
        <p:nvSpPr>
          <p:cNvPr id="3" name="任意多边形 4">
            <a:extLst>
              <a:ext uri="{FF2B5EF4-FFF2-40B4-BE49-F238E27FC236}">
                <a16:creationId xmlns:a16="http://schemas.microsoft.com/office/drawing/2014/main" id="{F3F09F99-74CC-452B-A084-04511E3D7311}"/>
              </a:ext>
            </a:extLst>
          </p:cNvPr>
          <p:cNvSpPr/>
          <p:nvPr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5">
            <a:extLst>
              <a:ext uri="{FF2B5EF4-FFF2-40B4-BE49-F238E27FC236}">
                <a16:creationId xmlns:a16="http://schemas.microsoft.com/office/drawing/2014/main" id="{E39DBBEB-8575-43AC-8E9D-BFD4798E34A4}"/>
              </a:ext>
            </a:extLst>
          </p:cNvPr>
          <p:cNvSpPr/>
          <p:nvPr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CA2A308F-A159-436F-81FF-39DB73C8C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58" y="224898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觀念建置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37">
            <a:extLst>
              <a:ext uri="{FF2B5EF4-FFF2-40B4-BE49-F238E27FC236}">
                <a16:creationId xmlns:a16="http://schemas.microsoft.com/office/drawing/2014/main" id="{8EF26E7B-2C2C-4DBB-8CD6-0C611BEA26B4}"/>
              </a:ext>
            </a:extLst>
          </p:cNvPr>
          <p:cNvSpPr txBox="1"/>
          <p:nvPr/>
        </p:nvSpPr>
        <p:spPr>
          <a:xfrm>
            <a:off x="1073958" y="759817"/>
            <a:ext cx="2308007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construction</a:t>
            </a:r>
            <a:endParaRPr lang="zh-CN" altLang="en-US" sz="1600" baseline="-3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33E940-97C4-4745-975F-F52A5FA0F1A5}"/>
              </a:ext>
            </a:extLst>
          </p:cNvPr>
          <p:cNvSpPr/>
          <p:nvPr/>
        </p:nvSpPr>
        <p:spPr>
          <a:xfrm>
            <a:off x="2746889" y="1495460"/>
            <a:ext cx="71735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你想擁有豐厚的被動收入嗎</a:t>
            </a:r>
            <a:r>
              <a:rPr lang="en-US" altLang="zh-TW" sz="44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?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516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1665</TotalTime>
  <Words>1434</Words>
  <Application>Microsoft Office PowerPoint</Application>
  <PresentationFormat>寬螢幕</PresentationFormat>
  <Paragraphs>236</Paragraphs>
  <Slides>36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20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7" baseType="lpstr">
      <vt:lpstr>Adobe 繁黑體 Std B</vt:lpstr>
      <vt:lpstr>等线</vt:lpstr>
      <vt:lpstr>Kozuka Gothic Pro B</vt:lpstr>
      <vt:lpstr>微软雅黑</vt:lpstr>
      <vt:lpstr>微软雅黑</vt:lpstr>
      <vt:lpstr>SimSun</vt:lpstr>
      <vt:lpstr>SimSun</vt:lpstr>
      <vt:lpstr>幼圆</vt:lpstr>
      <vt:lpstr>細明體-ExtB</vt:lpstr>
      <vt:lpstr>華康中黑體</vt:lpstr>
      <vt:lpstr>華康粗黑體</vt:lpstr>
      <vt:lpstr>微軟正黑體</vt:lpstr>
      <vt:lpstr>新細明體</vt:lpstr>
      <vt:lpstr>Arial</vt:lpstr>
      <vt:lpstr>Arial Narrow</vt:lpstr>
      <vt:lpstr>Calibri</vt:lpstr>
      <vt:lpstr>Ebrima</vt:lpstr>
      <vt:lpstr>Franklin Gothic Book</vt:lpstr>
      <vt:lpstr>Impact</vt:lpstr>
      <vt:lpstr>Segoe UI Emoji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User</cp:lastModifiedBy>
  <cp:revision>217</cp:revision>
  <dcterms:created xsi:type="dcterms:W3CDTF">2017-08-18T03:02:00Z</dcterms:created>
  <dcterms:modified xsi:type="dcterms:W3CDTF">2018-06-01T06:27:39Z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